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AD5E6"/>
          </a:solidFill>
        </a:fill>
      </a:tcStyle>
    </a:wholeTbl>
    <a:band2H>
      <a:tcTxStyle/>
      <a:tcStyle>
        <a:tcBdr/>
        <a:fill>
          <a:solidFill>
            <a:srgbClr val="E6EBF3"/>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BE4CA"/>
          </a:solidFill>
        </a:fill>
      </a:tcStyle>
    </a:wholeTbl>
    <a:band2H>
      <a:tcTxStyle/>
      <a:tcStyle>
        <a:tcBdr/>
        <a:fill>
          <a:solidFill>
            <a:srgbClr val="E7F2E6"/>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ECCBD6"/>
          </a:solidFill>
        </a:fill>
      </a:tcStyle>
    </a:wholeTbl>
    <a:band2H>
      <a:tcTxStyle/>
      <a:tcStyle>
        <a:tcBdr/>
        <a:fill>
          <a:solidFill>
            <a:srgbClr val="F6E7EC"/>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BE00FF"/>
          </a:solidFill>
        </a:fill>
      </a:tcStyle>
    </a:band2H>
    <a:firstCol>
      <a:tcTxStyle b="on" i="off">
        <a:fontRef idx="major">
          <a:srgbClr val="BE00FF"/>
        </a:fontRef>
        <a:srgbClr val="BE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E00FF"/>
          </a:solidFill>
        </a:fill>
      </a:tcStyle>
    </a:lastRow>
    <a:firstRow>
      <a:tcTxStyle b="on" i="off">
        <a:fontRef idx="major">
          <a:srgbClr val="BE00FF"/>
        </a:fontRef>
        <a:srgbClr val="BE00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firstRow>
  </a:tblStyle>
  <a:tblStyle styleId="{2708684C-4D16-4618-839F-0558EEFCDFE6}" styleName="">
    <a:tblBg/>
    <a:wholeTbl>
      <a:tcTxStyle b="off"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BE00FF">
              <a:alpha val="20000"/>
            </a:srgbClr>
          </a:solidFill>
        </a:fill>
      </a:tcStyle>
    </a:wholeTbl>
    <a:band2H>
      <a:tcTxStyle/>
      <a:tcStyle>
        <a:tcBdr/>
        <a:fill>
          <a:solidFill>
            <a:srgbClr val="FFFFFF"/>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BE00FF">
              <a:alpha val="20000"/>
            </a:srgbClr>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508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no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254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1143000" y="685800"/>
            <a:ext cx="4572000" cy="3429000"/>
          </a:xfrm>
          <a:prstGeom prst="rect">
            <a:avLst/>
          </a:prstGeom>
        </p:spPr>
        <p:txBody>
          <a:bodyPr/>
          <a:lstStyle/>
          <a:p>
            <a:endParaRPr/>
          </a:p>
        </p:txBody>
      </p:sp>
      <p:sp>
        <p:nvSpPr>
          <p:cNvPr id="179" name="Shape 1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6496" y="11839047"/>
            <a:ext cx="21971006" cy="636981"/>
          </a:xfrm>
          <a:prstGeom prst="rect">
            <a:avLst/>
          </a:prstGeom>
        </p:spPr>
        <p:txBody>
          <a:bodyPr lIns="45718" tIns="45718" rIns="45718" bIns="45718" numCol="1" spcCol="38100" anchor="b"/>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3"/>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21" hasCustomPrompt="1"/>
          </p:nvPr>
        </p:nvSpPr>
        <p:spPr>
          <a:xfrm>
            <a:off x="1206500" y="7196865"/>
            <a:ext cx="21971000" cy="1905003"/>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952500"/>
            <a:ext cx="21971000" cy="1434951"/>
          </a:xfrm>
          <a:prstGeom prst="rect">
            <a:avLst/>
          </a:prstGeom>
        </p:spPr>
        <p:txBody>
          <a:bodyPr/>
          <a:lstStyle/>
          <a:p>
            <a:r>
              <a:t>Slide Title</a:t>
            </a:r>
          </a:p>
        </p:txBody>
      </p:sp>
      <p:sp>
        <p:nvSpPr>
          <p:cNvPr id="100" name="Body Level One…"/>
          <p:cNvSpPr txBox="1">
            <a:spLocks noGrp="1"/>
          </p:cNvSpPr>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109" name="Body Level One…"/>
          <p:cNvSpPr txBox="1">
            <a:spLocks noGrp="1"/>
          </p:cNvSpPr>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idx="21" hasCustomPrompt="1"/>
          </p:nvPr>
        </p:nvSpPr>
        <p:spPr>
          <a:xfrm>
            <a:off x="1206500" y="4248503"/>
            <a:ext cx="21971000" cy="8256015"/>
          </a:xfrm>
          <a:prstGeom prst="rect">
            <a:avLst/>
          </a:prstGeom>
        </p:spPr>
        <p:txBody>
          <a:bodyPr numCol="1" spcCol="38100"/>
          <a:lstStyle>
            <a:lvl1pPr marL="0" indent="0" defTabSz="825500">
              <a:lnSpc>
                <a:spcPct val="100000"/>
              </a:lnSpc>
              <a:spcBef>
                <a:spcPts val="1800"/>
              </a:spcBef>
              <a:buSzTx/>
              <a:buNone/>
              <a:defRPr sz="5500" spc="-99"/>
            </a:lvl1pPr>
          </a:lstStyle>
          <a:p>
            <a:r>
              <a:t>Agenda Topics</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hasCustomPrompt="1"/>
          </p:nvPr>
        </p:nvSpPr>
        <p:spPr>
          <a:xfrm>
            <a:off x="1206500" y="8262180"/>
            <a:ext cx="21971000" cy="934782"/>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vl2pPr marL="1308100" indent="-698500" algn="ctr" defTabSz="825500">
              <a:lnSpc>
                <a:spcPct val="100000"/>
              </a:lnSpc>
              <a:spcBef>
                <a:spcPts val="0"/>
              </a:spcBef>
              <a:defRPr sz="5500" b="1"/>
            </a:lvl2pPr>
            <a:lvl3pPr marL="1917700" indent="-698500" algn="ctr" defTabSz="825500">
              <a:lnSpc>
                <a:spcPct val="100000"/>
              </a:lnSpc>
              <a:spcBef>
                <a:spcPts val="0"/>
              </a:spcBef>
              <a:defRPr sz="5500" b="1"/>
            </a:lvl3pPr>
            <a:lvl4pPr marL="2527300" indent="-698500" algn="ctr" defTabSz="825500">
              <a:lnSpc>
                <a:spcPct val="100000"/>
              </a:lnSpc>
              <a:spcBef>
                <a:spcPts val="0"/>
              </a:spcBef>
              <a:defRPr sz="5500" b="1"/>
            </a:lvl4pPr>
            <a:lvl5pPr marL="3136900" indent="-698500" algn="ctr" defTabSz="825500">
              <a:lnSpc>
                <a:spcPct val="100000"/>
              </a:lnSpc>
              <a:spcBef>
                <a:spcPts val="0"/>
              </a:spcBef>
              <a:defRPr sz="5500" b="1"/>
            </a:lvl5pPr>
          </a:lstStyle>
          <a:p>
            <a:r>
              <a:t>Fact information</a:t>
            </a:r>
          </a:p>
          <a:p>
            <a:pPr lvl="1"/>
            <a:endParaRPr/>
          </a:p>
          <a:p>
            <a:pPr lvl="2"/>
            <a:endParaRPr/>
          </a:p>
          <a:p>
            <a:pPr lvl="3"/>
            <a:endParaRPr/>
          </a:p>
          <a:p>
            <a:pPr lvl="4"/>
            <a:endParaRPr/>
          </a:p>
        </p:txBody>
      </p:sp>
      <p:sp>
        <p:nvSpPr>
          <p:cNvPr id="127" name="Body Level One…"/>
          <p:cNvSpPr txBox="1">
            <a:spLocks noGrp="1"/>
          </p:cNvSpPr>
          <p:nvPr>
            <p:ph type="body" idx="21" hasCustomPrompt="1"/>
          </p:nvPr>
        </p:nvSpPr>
        <p:spPr>
          <a:xfrm>
            <a:off x="1206500" y="935257"/>
            <a:ext cx="21971000" cy="7359065"/>
          </a:xfrm>
          <a:prstGeom prst="rect">
            <a:avLst/>
          </a:prstGeom>
        </p:spPr>
        <p:txBody>
          <a:bodyPr numCol="1" spcCol="38100" anchor="b"/>
          <a:lstStyle/>
          <a:p>
            <a:pPr marL="0" lvl="4" indent="2121408" algn="ctr" defTabSz="1072868">
              <a:lnSpc>
                <a:spcPct val="80000"/>
              </a:lnSpc>
              <a:spcBef>
                <a:spcPts val="0"/>
              </a:spcBef>
              <a:buSzTx/>
              <a:buNone/>
              <a:defRPr sz="11000" b="1" spc="-199"/>
            </a:pPr>
            <a:r>
              <a:t>100%
</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2480823" y="10675453"/>
            <a:ext cx="20149255" cy="636981"/>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136" name="Body Level One…"/>
          <p:cNvSpPr txBox="1">
            <a:spLocks noGrp="1"/>
          </p:cNvSpPr>
          <p:nvPr>
            <p:ph type="body" sz="half" idx="21" hasCustomPrompt="1"/>
          </p:nvPr>
        </p:nvSpPr>
        <p:spPr>
          <a:xfrm>
            <a:off x="1753923" y="4939860"/>
            <a:ext cx="20876154" cy="3836282"/>
          </a:xfrm>
          <a:prstGeom prst="rect">
            <a:avLst/>
          </a:prstGeom>
        </p:spPr>
        <p:txBody>
          <a:bodyPr numCol="1" spcCol="38100" anchor="ctr"/>
          <a:lstStyle/>
          <a:p>
            <a:pPr marL="0" lvl="4" indent="2323846" defTabSz="1511768">
              <a:spcBef>
                <a:spcPts val="0"/>
              </a:spcBef>
              <a:buSzTx/>
              <a:buNone/>
              <a:defRPr sz="5200" spc="-200">
                <a:latin typeface="Helvetica Neue Medium"/>
                <a:ea typeface="Helvetica Neue Medium"/>
                <a:cs typeface="Helvetica Neue Medium"/>
                <a:sym typeface="Helvetica Neue Medium"/>
              </a:defRPr>
            </a:pPr>
            <a:r>
              <a:t>“Notable Quote”
</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Low-angle black and white photo of a futuristic apartment building under a cloudy sky"/>
          <p:cNvSpPr>
            <a:spLocks noGrp="1"/>
          </p:cNvSpPr>
          <p:nvPr>
            <p:ph type="pic" idx="21"/>
          </p:nvPr>
        </p:nvSpPr>
        <p:spPr>
          <a:xfrm>
            <a:off x="-120803" y="1270000"/>
            <a:ext cx="16840204" cy="11226800"/>
          </a:xfrm>
          <a:prstGeom prst="rect">
            <a:avLst/>
          </a:prstGeom>
        </p:spPr>
        <p:txBody>
          <a:bodyPr lIns="91439" tIns="45719" rIns="91439" bIns="45719" numCol="1" spcCol="38100">
            <a:noAutofit/>
          </a:bodyPr>
          <a:lstStyle/>
          <a:p>
            <a:endParaRPr/>
          </a:p>
        </p:txBody>
      </p:sp>
      <p:sp>
        <p:nvSpPr>
          <p:cNvPr id="145" name="Black and white photo of the outside of a modern office building "/>
          <p:cNvSpPr>
            <a:spLocks noGrp="1"/>
          </p:cNvSpPr>
          <p:nvPr>
            <p:ph type="pic" sz="quarter" idx="22"/>
          </p:nvPr>
        </p:nvSpPr>
        <p:spPr>
          <a:xfrm>
            <a:off x="15443200" y="1270000"/>
            <a:ext cx="8102600" cy="5410200"/>
          </a:xfrm>
          <a:prstGeom prst="rect">
            <a:avLst/>
          </a:prstGeom>
        </p:spPr>
        <p:txBody>
          <a:bodyPr lIns="91439" tIns="45719" rIns="91439" bIns="45719" numCol="1" spcCol="38100">
            <a:noAutofit/>
          </a:bodyPr>
          <a:lstStyle/>
          <a:p>
            <a:endParaRPr/>
          </a:p>
        </p:txBody>
      </p:sp>
      <p:sp>
        <p:nvSpPr>
          <p:cNvPr id="146" name="Black and white photo of lattice-like, modern architecture on a building"/>
          <p:cNvSpPr>
            <a:spLocks noGrp="1"/>
          </p:cNvSpPr>
          <p:nvPr>
            <p:ph type="pic" sz="half" idx="23"/>
          </p:nvPr>
        </p:nvSpPr>
        <p:spPr>
          <a:xfrm>
            <a:off x="15811500" y="4876800"/>
            <a:ext cx="7366000" cy="9829800"/>
          </a:xfrm>
          <a:prstGeom prst="rect">
            <a:avLst/>
          </a:prstGeom>
        </p:spPr>
        <p:txBody>
          <a:bodyPr lIns="91439" tIns="45719" rIns="91439" bIns="45719" numCol="1" spcCol="38100">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Low-angle black and white photo of a modern buildin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69" name="Slide Title"/>
          <p:cNvSpPr txBox="1">
            <a:spLocks noGrp="1"/>
          </p:cNvSpPr>
          <p:nvPr>
            <p:ph type="title" hasCustomPrompt="1"/>
          </p:nvPr>
        </p:nvSpPr>
        <p:spPr>
          <a:xfrm>
            <a:off x="1206500" y="952500"/>
            <a:ext cx="21971000" cy="1433164"/>
          </a:xfrm>
          <a:prstGeom prst="rect">
            <a:avLst/>
          </a:prstGeom>
        </p:spPr>
        <p:txBody>
          <a:bodyPr/>
          <a:lstStyle>
            <a:lvl1pPr defTabSz="2438337"/>
          </a:lstStyle>
          <a:p>
            <a:r>
              <a:t>Slide Title</a:t>
            </a:r>
          </a:p>
        </p:txBody>
      </p:sp>
      <p:sp>
        <p:nvSpPr>
          <p:cNvPr id="170" name="Body Level One…"/>
          <p:cNvSpPr txBox="1">
            <a:spLocks noGrp="1"/>
          </p:cNvSpPr>
          <p:nvPr>
            <p:ph type="body" sz="quarter" idx="1" hasCustomPrompt="1"/>
          </p:nvPr>
        </p:nvSpPr>
        <p:spPr>
          <a:xfrm>
            <a:off x="1206500" y="2245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171" name="Body Level One…"/>
          <p:cNvSpPr txBox="1">
            <a:spLocks noGrp="1"/>
          </p:cNvSpPr>
          <p:nvPr>
            <p:ph type="body" idx="21" hasCustomPrompt="1"/>
          </p:nvPr>
        </p:nvSpPr>
        <p:spPr>
          <a:xfrm>
            <a:off x="1206500" y="4248503"/>
            <a:ext cx="21971000" cy="8256014"/>
          </a:xfrm>
          <a:prstGeom prst="rect">
            <a:avLst/>
          </a:prstGeom>
        </p:spPr>
        <p:txBody>
          <a:bodyPr numCol="1" spcCol="38100"/>
          <a:lstStyle>
            <a:lvl1pPr defTabSz="2438337"/>
          </a:lstStyle>
          <a:p>
            <a:r>
              <a:t>Slide bullet text</a:t>
            </a:r>
          </a:p>
        </p:txBody>
      </p:sp>
      <p:sp>
        <p:nvSpPr>
          <p:cNvPr id="17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Black and white photo of light and shadows on a buildin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Body Level One…"/>
          <p:cNvSpPr txBox="1">
            <a:spLocks noGrp="1"/>
          </p:cNvSpPr>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24" name="Body Level One…"/>
          <p:cNvSpPr txBox="1">
            <a:spLocks noGrp="1"/>
          </p:cNvSpPr>
          <p:nvPr>
            <p:ph type="body" sz="quarter" idx="22" hasCustomPrompt="1"/>
          </p:nvPr>
        </p:nvSpPr>
        <p:spPr>
          <a:xfrm>
            <a:off x="1206500" y="11609909"/>
            <a:ext cx="21971000" cy="1144690"/>
          </a:xfrm>
          <a:prstGeom prst="rect">
            <a:avLst/>
          </a:prstGeom>
        </p:spPr>
        <p:txBody>
          <a:bodyPr numCol="1" spcCol="38100"/>
          <a:lstStyle>
            <a:lvl1pPr marL="0" indent="0" defTabSz="825500">
              <a:lnSpc>
                <a:spcPct val="100000"/>
              </a:lnSpc>
              <a:spcBef>
                <a:spcPts val="0"/>
              </a:spcBef>
              <a:buSzTx/>
              <a:buNone/>
              <a:defRPr sz="5500" b="1"/>
            </a:lvl1pPr>
          </a:lstStyle>
          <a:p>
            <a:r>
              <a:t>Presentation Subtitle </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06500" y="1270000"/>
            <a:ext cx="9779000" cy="5882274"/>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1206500" y="7060576"/>
            <a:ext cx="9779000" cy="5382403"/>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4" name="Black and white photo of shadows cast on a concrete structure"/>
          <p:cNvSpPr>
            <a:spLocks noGrp="1"/>
          </p:cNvSpPr>
          <p:nvPr>
            <p:ph type="pic" idx="21"/>
          </p:nvPr>
        </p:nvSpPr>
        <p:spPr>
          <a:xfrm>
            <a:off x="9270651" y="1263650"/>
            <a:ext cx="16757663" cy="11188700"/>
          </a:xfrm>
          <a:prstGeom prst="rect">
            <a:avLst/>
          </a:prstGeom>
        </p:spPr>
        <p:txBody>
          <a:bodyPr lIns="91439" tIns="45719" rIns="91439" bIns="45719" numCol="1" spcCol="38100">
            <a:noAutofit/>
          </a:bodyPr>
          <a:lstStyle/>
          <a:p>
            <a:endParaRPr/>
          </a:p>
        </p:txBody>
      </p:sp>
      <p:sp>
        <p:nvSpPr>
          <p:cNvPr id="3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06500" y="952500"/>
            <a:ext cx="21971000" cy="1433164"/>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xfrm>
            <a:off x="1206500" y="4248503"/>
            <a:ext cx="21971000" cy="8256015"/>
          </a:xfrm>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1" name="Body Level One…"/>
          <p:cNvSpPr txBox="1">
            <a:spLocks noGrp="1"/>
          </p:cNvSpPr>
          <p:nvPr>
            <p:ph type="body" sz="quarter" idx="1" hasCustomPrompt="1"/>
          </p:nvPr>
        </p:nvSpPr>
        <p:spPr>
          <a:xfrm>
            <a:off x="1206500" y="2245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206500" y="4248503"/>
            <a:ext cx="9779000" cy="8256015"/>
          </a:xfrm>
          <a:prstGeom prst="rect">
            <a:avLst/>
          </a:prstGeom>
        </p:spPr>
        <p:txBody>
          <a:bodyPr numCol="1" spcCol="38100"/>
          <a:lstStyle/>
          <a:p>
            <a:r>
              <a:t>Slide bullet text</a:t>
            </a:r>
          </a:p>
        </p:txBody>
      </p:sp>
      <p:sp>
        <p:nvSpPr>
          <p:cNvPr id="63" name="Close-up black and white photo of intricate building architecture"/>
          <p:cNvSpPr>
            <a:spLocks noGrp="1"/>
          </p:cNvSpPr>
          <p:nvPr>
            <p:ph type="pic" idx="22"/>
          </p:nvPr>
        </p:nvSpPr>
        <p:spPr>
          <a:xfrm>
            <a:off x="12192000" y="-1341968"/>
            <a:ext cx="10922000" cy="16399936"/>
          </a:xfrm>
          <a:prstGeom prst="rect">
            <a:avLst/>
          </a:prstGeom>
        </p:spPr>
        <p:txBody>
          <a:bodyPr lIns="91439" tIns="45719" rIns="91439" bIns="45719" numCol="1" spcCol="38100">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72" name="Body Level One…"/>
          <p:cNvSpPr txBox="1">
            <a:spLocks noGrp="1"/>
          </p:cNvSpPr>
          <p:nvPr>
            <p:ph type="body" sz="quarter" idx="1" hasCustomPrompt="1"/>
          </p:nvPr>
        </p:nvSpPr>
        <p:spPr>
          <a:xfrm>
            <a:off x="1206500" y="2245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73" name="Body Level One…"/>
          <p:cNvSpPr txBox="1">
            <a:spLocks noGrp="1"/>
          </p:cNvSpPr>
          <p:nvPr>
            <p:ph type="body" sz="half" idx="21" hasCustomPrompt="1"/>
          </p:nvPr>
        </p:nvSpPr>
        <p:spPr>
          <a:xfrm>
            <a:off x="1206500" y="4248503"/>
            <a:ext cx="9779000" cy="8256015"/>
          </a:xfrm>
          <a:prstGeom prst="rect">
            <a:avLst/>
          </a:prstGeom>
        </p:spPr>
        <p:txBody>
          <a:bodyPr numCol="1" spcCol="38100"/>
          <a:lstStyle/>
          <a:p>
            <a:r>
              <a:t>Slide bullet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82" name="Body Level One…"/>
          <p:cNvSpPr txBox="1">
            <a:spLocks noGrp="1"/>
          </p:cNvSpPr>
          <p:nvPr>
            <p:ph type="body" sz="quarter" idx="1" hasCustomPrompt="1"/>
          </p:nvPr>
        </p:nvSpPr>
        <p:spPr>
          <a:xfrm>
            <a:off x="1206500" y="2245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83" name="Body Level One…"/>
          <p:cNvSpPr txBox="1">
            <a:spLocks noGrp="1"/>
          </p:cNvSpPr>
          <p:nvPr>
            <p:ph type="body" sz="half" idx="21" hasCustomPrompt="1"/>
          </p:nvPr>
        </p:nvSpPr>
        <p:spPr>
          <a:xfrm>
            <a:off x="1206500" y="4248503"/>
            <a:ext cx="9779000" cy="8256015"/>
          </a:xfrm>
          <a:prstGeom prst="rect">
            <a:avLst/>
          </a:prstGeom>
        </p:spPr>
        <p:txBody>
          <a:bodyPr numCol="1" spcCol="38100"/>
          <a:lstStyle/>
          <a:p>
            <a:r>
              <a:t>Slide bullet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855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FFFFFF"/>
                </a:solidFill>
                <a:latin typeface="+mn-lt"/>
                <a:ea typeface="+mn-ea"/>
                <a:cs typeface="+mn-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rajyadav1975fk/adobe-problem-statement-/blob/88d1ad50c7a601bee1fabc04c0b0432d97875f62/code"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 name="9th feb 24"/>
          <p:cNvSpPr txBox="1">
            <a:spLocks noGrp="1"/>
          </p:cNvSpPr>
          <p:nvPr>
            <p:ph type="body" sz="quarter" idx="1"/>
          </p:nvPr>
        </p:nvSpPr>
        <p:spPr>
          <a:xfrm>
            <a:off x="1206499" y="11839047"/>
            <a:ext cx="21971002" cy="636981"/>
          </a:xfrm>
          <a:prstGeom prst="rect">
            <a:avLst/>
          </a:prstGeom>
        </p:spPr>
        <p:txBody>
          <a:bodyPr/>
          <a:lstStyle/>
          <a:p>
            <a:r>
              <a:t>9th feb 24</a:t>
            </a:r>
          </a:p>
        </p:txBody>
      </p:sp>
      <p:sp>
        <p:nvSpPr>
          <p:cNvPr id="182" name="Hackathon Presentation"/>
          <p:cNvSpPr txBox="1">
            <a:spLocks noGrp="1"/>
          </p:cNvSpPr>
          <p:nvPr>
            <p:ph type="title"/>
          </p:nvPr>
        </p:nvSpPr>
        <p:spPr>
          <a:xfrm>
            <a:off x="2680126" y="1746071"/>
            <a:ext cx="21971008" cy="4648204"/>
          </a:xfrm>
          <a:prstGeom prst="rect">
            <a:avLst/>
          </a:prstGeom>
        </p:spPr>
        <p:txBody>
          <a:bodyPr/>
          <a:lstStyle>
            <a:lvl1pPr>
              <a:defRPr spc="-300"/>
            </a:lvl1pPr>
          </a:lstStyle>
          <a:p>
            <a:r>
              <a:t>Hackathon Presentation</a:t>
            </a:r>
          </a:p>
        </p:txBody>
      </p:sp>
      <p:sp>
        <p:nvSpPr>
          <p:cNvPr id="183" name="Team members-…"/>
          <p:cNvSpPr txBox="1"/>
          <p:nvPr/>
        </p:nvSpPr>
        <p:spPr>
          <a:xfrm>
            <a:off x="1505831" y="7933680"/>
            <a:ext cx="21971002" cy="2661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619125">
              <a:lnSpc>
                <a:spcPct val="100000"/>
              </a:lnSpc>
              <a:spcBef>
                <a:spcPts val="0"/>
              </a:spcBef>
              <a:defRPr sz="4100" b="1">
                <a:solidFill>
                  <a:srgbClr val="FFFFFF"/>
                </a:solidFill>
                <a:latin typeface="+mn-lt"/>
                <a:ea typeface="+mn-ea"/>
                <a:cs typeface="+mn-cs"/>
                <a:sym typeface="Helvetica Neue"/>
              </a:defRPr>
            </a:pPr>
            <a:r>
              <a:t>Team members-</a:t>
            </a:r>
          </a:p>
          <a:p>
            <a:pPr defTabSz="619125">
              <a:lnSpc>
                <a:spcPct val="100000"/>
              </a:lnSpc>
              <a:spcBef>
                <a:spcPts val="0"/>
              </a:spcBef>
              <a:defRPr sz="4100" b="1">
                <a:solidFill>
                  <a:srgbClr val="FFFFFF"/>
                </a:solidFill>
                <a:latin typeface="+mn-lt"/>
                <a:ea typeface="+mn-ea"/>
                <a:cs typeface="+mn-cs"/>
                <a:sym typeface="Helvetica Neue"/>
              </a:defRPr>
            </a:pPr>
            <a:r>
              <a:t>                            1. Sudhanshu</a:t>
            </a:r>
          </a:p>
          <a:p>
            <a:pPr defTabSz="619125">
              <a:lnSpc>
                <a:spcPct val="100000"/>
              </a:lnSpc>
              <a:spcBef>
                <a:spcPts val="0"/>
              </a:spcBef>
              <a:defRPr sz="4100" b="1">
                <a:solidFill>
                  <a:srgbClr val="FFFFFF"/>
                </a:solidFill>
                <a:latin typeface="+mn-lt"/>
                <a:ea typeface="+mn-ea"/>
                <a:cs typeface="+mn-cs"/>
                <a:sym typeface="Helvetica Neue"/>
              </a:defRPr>
            </a:pPr>
            <a:r>
              <a:t>                            2. Suryaansh tomar</a:t>
            </a:r>
          </a:p>
          <a:p>
            <a:pPr defTabSz="619125">
              <a:lnSpc>
                <a:spcPct val="100000"/>
              </a:lnSpc>
              <a:spcBef>
                <a:spcPts val="0"/>
              </a:spcBef>
              <a:defRPr sz="4100" b="1">
                <a:solidFill>
                  <a:srgbClr val="FFFFFF"/>
                </a:solidFill>
                <a:latin typeface="+mn-lt"/>
                <a:ea typeface="+mn-ea"/>
                <a:cs typeface="+mn-cs"/>
                <a:sym typeface="Helvetica Neue"/>
              </a:defRPr>
            </a:pPr>
            <a:r>
              <a:t>                            3.Suraj Yadav</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Assuming we have two vectors, financeDocuments and medicalDocuments, containing finance and medical documents respectively."/>
          <p:cNvSpPr txBox="1">
            <a:spLocks noGrp="1"/>
          </p:cNvSpPr>
          <p:nvPr>
            <p:ph type="title"/>
          </p:nvPr>
        </p:nvSpPr>
        <p:spPr>
          <a:xfrm>
            <a:off x="1206500" y="952500"/>
            <a:ext cx="21971000" cy="1433164"/>
          </a:xfrm>
          <a:prstGeom prst="rect">
            <a:avLst/>
          </a:prstGeom>
        </p:spPr>
        <p:txBody>
          <a:bodyPr/>
          <a:lstStyle>
            <a:lvl1pPr marL="561806" indent="-561806" defTabSz="2247171">
              <a:lnSpc>
                <a:spcPct val="90000"/>
              </a:lnSpc>
              <a:spcBef>
                <a:spcPts val="4100"/>
              </a:spcBef>
              <a:buSzPct val="123000"/>
              <a:buChar char="•"/>
              <a:defRPr sz="4600" b="0" i="1" spc="0"/>
            </a:lvl1pPr>
          </a:lstStyle>
          <a:p>
            <a:r>
              <a:t>Assuming we have two vectors, financeDocuments and medicalDocuments, containing finance and medical documents respectively.</a:t>
            </a:r>
          </a:p>
        </p:txBody>
      </p:sp>
      <p:sp>
        <p:nvSpPr>
          <p:cNvPr id="204" name="Body Level One…"/>
          <p:cNvSpPr txBox="1">
            <a:spLocks noGrp="1"/>
          </p:cNvSpPr>
          <p:nvPr>
            <p:ph type="body" sz="half" idx="1"/>
          </p:nvPr>
        </p:nvSpPr>
        <p:spPr>
          <a:xfrm>
            <a:off x="3785355" y="3386487"/>
            <a:ext cx="15709777" cy="8197730"/>
          </a:xfrm>
          <a:prstGeom prst="rect">
            <a:avLst/>
          </a:prstGeom>
          <a:solidFill>
            <a:srgbClr val="FFFFFF"/>
          </a:solidFill>
          <a:ln w="25400">
            <a:solidFill>
              <a:schemeClr val="accent1"/>
            </a:solidFill>
            <a:round/>
          </a:ln>
        </p:spPr>
        <p:txBody>
          <a:bodyPr lIns="50800" tIns="50800" rIns="50800" bIns="50800"/>
          <a:lstStyle/>
          <a:p>
            <a:pPr defTabSz="1828752">
              <a:lnSpc>
                <a:spcPct val="90000"/>
              </a:lnSpc>
              <a:spcBef>
                <a:spcPts val="3300"/>
              </a:spcBef>
              <a:defRPr sz="3600" b="0">
                <a:solidFill>
                  <a:srgbClr val="000000"/>
                </a:solidFill>
              </a:defRPr>
            </a:pPr>
            <a:r>
              <a:t>                       </a:t>
            </a:r>
            <a:r>
              <a:rPr sz="3900" b="1" u="sng"/>
              <a:t>Calculate TF-IDF for finance documents</a:t>
            </a:r>
            <a:endParaRPr sz="3900" u="sng"/>
          </a:p>
          <a:p>
            <a:pPr defTabSz="1828752">
              <a:lnSpc>
                <a:spcPct val="90000"/>
              </a:lnSpc>
              <a:spcBef>
                <a:spcPts val="3300"/>
              </a:spcBef>
              <a:defRPr sz="3900" u="sng">
                <a:solidFill>
                  <a:srgbClr val="000000"/>
                </a:solidFill>
              </a:defRPr>
            </a:pPr>
            <a:endParaRPr sz="3900" u="sng"/>
          </a:p>
          <a:p>
            <a:pPr defTabSz="1828752">
              <a:lnSpc>
                <a:spcPct val="90000"/>
              </a:lnSpc>
              <a:spcBef>
                <a:spcPts val="3300"/>
              </a:spcBef>
              <a:defRPr sz="3600" b="0">
                <a:solidFill>
                  <a:srgbClr val="000000"/>
                </a:solidFill>
              </a:defRPr>
            </a:pPr>
            <a:r>
              <a:t>vector&lt;unordered_map&lt;string, double&gt;&gt; tfidfFinanceDocuments;</a:t>
            </a:r>
            <a:endParaRPr sz="3400"/>
          </a:p>
          <a:p>
            <a:pPr defTabSz="1828752">
              <a:lnSpc>
                <a:spcPct val="90000"/>
              </a:lnSpc>
              <a:spcBef>
                <a:spcPts val="3300"/>
              </a:spcBef>
              <a:defRPr sz="3600" b="0">
                <a:solidFill>
                  <a:srgbClr val="000000"/>
                </a:solidFill>
              </a:defRPr>
            </a:pPr>
            <a:r>
              <a:t>for (const string &amp;document : financeDocuments) {</a:t>
            </a:r>
            <a:endParaRPr sz="3400"/>
          </a:p>
          <a:p>
            <a:pPr defTabSz="1828752">
              <a:lnSpc>
                <a:spcPct val="90000"/>
              </a:lnSpc>
              <a:spcBef>
                <a:spcPts val="3300"/>
              </a:spcBef>
              <a:defRPr sz="3600" b="0">
                <a:solidFill>
                  <a:srgbClr val="000000"/>
                </a:solidFill>
              </a:defRPr>
            </a:pPr>
            <a:r>
              <a:t>    unordered_map&lt;string, double&gt; tf = calculateTF(document);</a:t>
            </a:r>
            <a:endParaRPr sz="3400"/>
          </a:p>
          <a:p>
            <a:pPr defTabSz="1828752">
              <a:lnSpc>
                <a:spcPct val="90000"/>
              </a:lnSpc>
              <a:spcBef>
                <a:spcPts val="3300"/>
              </a:spcBef>
              <a:defRPr sz="3600" b="0">
                <a:solidFill>
                  <a:srgbClr val="000000"/>
                </a:solidFill>
              </a:defRPr>
            </a:pPr>
            <a:r>
              <a:t>    unordered_map&lt;string, double&gt; idf = calculateIDF(financeDocuments);</a:t>
            </a:r>
            <a:endParaRPr sz="3400"/>
          </a:p>
          <a:p>
            <a:pPr defTabSz="1828752">
              <a:lnSpc>
                <a:spcPct val="90000"/>
              </a:lnSpc>
              <a:spcBef>
                <a:spcPts val="3300"/>
              </a:spcBef>
              <a:defRPr sz="3600" b="0">
                <a:solidFill>
                  <a:srgbClr val="000000"/>
                </a:solidFill>
              </a:defRPr>
            </a:pPr>
            <a:r>
              <a:t>    unordered_map&lt;string, double&gt; tfidf = calculateTFIDF(tf, idf);</a:t>
            </a:r>
            <a:endParaRPr sz="3400"/>
          </a:p>
          <a:p>
            <a:pPr defTabSz="1828752">
              <a:lnSpc>
                <a:spcPct val="90000"/>
              </a:lnSpc>
              <a:spcBef>
                <a:spcPts val="3300"/>
              </a:spcBef>
              <a:defRPr sz="3600" b="0">
                <a:solidFill>
                  <a:srgbClr val="000000"/>
                </a:solidFill>
              </a:defRPr>
            </a:pPr>
            <a:r>
              <a:t>    tfidfFinanceDocuments.push_back(tfidf);</a:t>
            </a:r>
            <a:endParaRPr sz="3400"/>
          </a:p>
          <a:p>
            <a:pPr defTabSz="1828752">
              <a:lnSpc>
                <a:spcPct val="90000"/>
              </a:lnSpc>
              <a:spcBef>
                <a:spcPts val="3300"/>
              </a:spcBef>
              <a:defRPr sz="3600" b="0">
                <a:solidFill>
                  <a:srgbClr val="000000"/>
                </a:solidFill>
              </a:defRPr>
            </a:pPr>
            <a:r>
              <a: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Now, we can use these TF-IDF vectors as features to train a machine learning model"/>
          <p:cNvSpPr txBox="1">
            <a:spLocks noGrp="1"/>
          </p:cNvSpPr>
          <p:nvPr>
            <p:ph type="body" sz="quarter" idx="1"/>
          </p:nvPr>
        </p:nvSpPr>
        <p:spPr>
          <a:xfrm>
            <a:off x="1022296" y="10143705"/>
            <a:ext cx="21971002" cy="934782"/>
          </a:xfrm>
          <a:prstGeom prst="rect">
            <a:avLst/>
          </a:prstGeom>
        </p:spPr>
        <p:txBody>
          <a:bodyPr/>
          <a:lstStyle>
            <a:lvl1pPr defTabSz="2316421">
              <a:lnSpc>
                <a:spcPct val="90000"/>
              </a:lnSpc>
              <a:spcBef>
                <a:spcPts val="4200"/>
              </a:spcBef>
              <a:defRPr sz="4500" b="0"/>
            </a:lvl1pPr>
          </a:lstStyle>
          <a:p>
            <a:r>
              <a:t>Now, we can use these TF-IDF vectors as features to train a machine learning model</a:t>
            </a:r>
          </a:p>
        </p:txBody>
      </p:sp>
      <p:sp>
        <p:nvSpPr>
          <p:cNvPr id="207" name="Body Level One…"/>
          <p:cNvSpPr txBox="1">
            <a:spLocks noGrp="1"/>
          </p:cNvSpPr>
          <p:nvPr>
            <p:ph type="body" idx="21"/>
          </p:nvPr>
        </p:nvSpPr>
        <p:spPr>
          <a:xfrm>
            <a:off x="4313817" y="160848"/>
            <a:ext cx="15077114" cy="8660129"/>
          </a:xfrm>
          <a:prstGeom prst="rect">
            <a:avLst/>
          </a:prstGeom>
          <a:solidFill>
            <a:srgbClr val="FFFFFF"/>
          </a:solidFill>
          <a:ln w="25400">
            <a:solidFill>
              <a:schemeClr val="accent1"/>
            </a:solidFill>
            <a:round/>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defTabSz="1779985">
              <a:spcBef>
                <a:spcPts val="3200"/>
              </a:spcBef>
              <a:buSzTx/>
              <a:buNone/>
              <a:defRPr sz="3500">
                <a:solidFill>
                  <a:srgbClr val="000000"/>
                </a:solidFill>
              </a:defRPr>
            </a:pPr>
            <a:r>
              <a:t>                      </a:t>
            </a:r>
            <a:r>
              <a:rPr sz="4000" b="1" u="sng"/>
              <a:t>Calculate TF-IDF for medical documents</a:t>
            </a:r>
          </a:p>
          <a:p>
            <a:pPr marL="0" indent="0" defTabSz="1779985">
              <a:spcBef>
                <a:spcPts val="3200"/>
              </a:spcBef>
              <a:buSzTx/>
              <a:buNone/>
              <a:defRPr sz="3300" b="1" u="sng">
                <a:solidFill>
                  <a:srgbClr val="000000"/>
                </a:solidFill>
              </a:defRPr>
            </a:pPr>
            <a:endParaRPr sz="4000" b="1" u="sng"/>
          </a:p>
          <a:p>
            <a:pPr marL="0" indent="0" defTabSz="1779985">
              <a:spcBef>
                <a:spcPts val="3200"/>
              </a:spcBef>
              <a:buSzTx/>
              <a:buNone/>
              <a:defRPr sz="3500">
                <a:solidFill>
                  <a:srgbClr val="000000"/>
                </a:solidFill>
              </a:defRPr>
            </a:pPr>
            <a:r>
              <a:t>vector&lt;unordered_map&lt;string, double&gt;&gt; tfidfMedicalDocuments;</a:t>
            </a:r>
            <a:endParaRPr sz="2900"/>
          </a:p>
          <a:p>
            <a:pPr marL="0" indent="0" defTabSz="1779985">
              <a:spcBef>
                <a:spcPts val="3200"/>
              </a:spcBef>
              <a:buSzTx/>
              <a:buNone/>
              <a:defRPr sz="3500">
                <a:solidFill>
                  <a:srgbClr val="000000"/>
                </a:solidFill>
              </a:defRPr>
            </a:pPr>
            <a:r>
              <a:t>for (const string &amp;document : medicalDocuments) {</a:t>
            </a:r>
            <a:endParaRPr sz="2900"/>
          </a:p>
          <a:p>
            <a:pPr marL="0" indent="0" defTabSz="1779985">
              <a:spcBef>
                <a:spcPts val="3200"/>
              </a:spcBef>
              <a:buSzTx/>
              <a:buNone/>
              <a:defRPr sz="3500">
                <a:solidFill>
                  <a:srgbClr val="000000"/>
                </a:solidFill>
              </a:defRPr>
            </a:pPr>
            <a:r>
              <a:t>    unordered_map&lt;string, double&gt; tf = calculateTF(document);</a:t>
            </a:r>
            <a:endParaRPr sz="2900"/>
          </a:p>
          <a:p>
            <a:pPr marL="0" indent="0" defTabSz="1779985">
              <a:spcBef>
                <a:spcPts val="3200"/>
              </a:spcBef>
              <a:buSzTx/>
              <a:buNone/>
              <a:defRPr sz="3500">
                <a:solidFill>
                  <a:srgbClr val="000000"/>
                </a:solidFill>
              </a:defRPr>
            </a:pPr>
            <a:r>
              <a:t>    unordered_map&lt;string, double&gt; idf = calculateIDF(medicalDocuments);</a:t>
            </a:r>
            <a:endParaRPr sz="2900"/>
          </a:p>
          <a:p>
            <a:pPr marL="0" indent="0" defTabSz="1779985">
              <a:spcBef>
                <a:spcPts val="3200"/>
              </a:spcBef>
              <a:buSzTx/>
              <a:buNone/>
              <a:defRPr sz="3500">
                <a:solidFill>
                  <a:srgbClr val="000000"/>
                </a:solidFill>
              </a:defRPr>
            </a:pPr>
            <a:r>
              <a:t>    unordered_map&lt;string, double&gt; tfidf = calculateTFIDF(tf, idf);</a:t>
            </a:r>
            <a:endParaRPr sz="2900"/>
          </a:p>
          <a:p>
            <a:pPr marL="0" indent="0" defTabSz="1779985">
              <a:spcBef>
                <a:spcPts val="3200"/>
              </a:spcBef>
              <a:buSzTx/>
              <a:buNone/>
              <a:defRPr sz="3500">
                <a:solidFill>
                  <a:srgbClr val="000000"/>
                </a:solidFill>
              </a:defRPr>
            </a:pPr>
            <a:r>
              <a:t>    tfidfMedicalDocuments.push_back(tfidf);</a:t>
            </a:r>
            <a:endParaRPr sz="2900"/>
          </a:p>
          <a:p>
            <a:pPr marL="0" indent="0" defTabSz="1779985">
              <a:spcBef>
                <a:spcPts val="3200"/>
              </a:spcBef>
              <a:buSzTx/>
              <a:buNone/>
              <a:defRPr sz="3500">
                <a:solidFill>
                  <a:srgbClr val="000000"/>
                </a:solidFill>
              </a:defRPr>
            </a:pPr>
            <a:r>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Github link of the solution"/>
          <p:cNvSpPr txBox="1">
            <a:spLocks noGrp="1"/>
          </p:cNvSpPr>
          <p:nvPr>
            <p:ph type="body" sz="half" idx="1"/>
          </p:nvPr>
        </p:nvSpPr>
        <p:spPr>
          <a:xfrm>
            <a:off x="1206500" y="4920843"/>
            <a:ext cx="21971000" cy="3874314"/>
          </a:xfrm>
          <a:prstGeom prst="rect">
            <a:avLst/>
          </a:prstGeom>
        </p:spPr>
        <p:txBody>
          <a:bodyPr/>
          <a:lstStyle>
            <a:lvl1pPr>
              <a:defRPr spc="-300"/>
            </a:lvl1pPr>
          </a:lstStyle>
          <a:p>
            <a:r>
              <a:t>Github link of the solution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6.png" descr="image6.png"/>
          <p:cNvPicPr>
            <a:picLocks noGrp="1" noChangeAspect="1"/>
          </p:cNvPicPr>
          <p:nvPr>
            <p:ph type="pic" idx="21"/>
          </p:nvPr>
        </p:nvPicPr>
        <p:blipFill>
          <a:blip r:embed="rId2"/>
          <a:stretch>
            <a:fillRect/>
          </a:stretch>
        </p:blipFill>
        <p:spPr>
          <a:xfrm>
            <a:off x="0" y="0"/>
            <a:ext cx="24384000" cy="13716000"/>
          </a:xfrm>
          <a:prstGeom prst="rect">
            <a:avLst/>
          </a:prstGeom>
          <a:ln>
            <a:solidFill>
              <a:srgbClr val="FFFFFF"/>
            </a:solidFill>
          </a:ln>
        </p:spPr>
      </p:pic>
      <p:sp>
        <p:nvSpPr>
          <p:cNvPr id="212" name="https://github.com/surajyadav1975fk/adobe-problem-statement-/blob/88d1ad50c7a601bee1fabc04c0b0432d97875f62/code"/>
          <p:cNvSpPr txBox="1">
            <a:spLocks noGrp="1"/>
          </p:cNvSpPr>
          <p:nvPr>
            <p:ph type="title"/>
          </p:nvPr>
        </p:nvSpPr>
        <p:spPr>
          <a:xfrm>
            <a:off x="2360563" y="2026799"/>
            <a:ext cx="19662874" cy="1328484"/>
          </a:xfrm>
          <a:prstGeom prst="rect">
            <a:avLst/>
          </a:prstGeom>
          <a:solidFill>
            <a:srgbClr val="FFFFFF"/>
          </a:solidFill>
          <a:ln w="25400">
            <a:solidFill>
              <a:schemeClr val="accent1"/>
            </a:solidFill>
            <a:round/>
          </a:ln>
        </p:spPr>
        <p:txBody>
          <a:bodyPr>
            <a:normAutofit/>
          </a:bodyPr>
          <a:lstStyle>
            <a:lvl1pPr defTabSz="2145737">
              <a:lnSpc>
                <a:spcPct val="90000"/>
              </a:lnSpc>
              <a:spcBef>
                <a:spcPts val="3900"/>
              </a:spcBef>
              <a:defRPr sz="4200" b="0" u="sng" spc="0">
                <a:solidFill>
                  <a:srgbClr val="0000FF"/>
                </a:solidFill>
                <a:uFill>
                  <a:solidFill>
                    <a:srgbClr val="0000FF"/>
                  </a:solidFill>
                </a:uFill>
                <a:hlinkClick r:id="rId3"/>
              </a:defRPr>
            </a:lvl1pPr>
          </a:lstStyle>
          <a:p>
            <a:r>
              <a:rPr lang="en-IN" dirty="0">
                <a:hlinkClick r:id="rId3"/>
              </a:rPr>
              <a:t>https://github.com/surajyadav1975fk/adobe-problem-statement-/blob/7781dc6f7ba14ea2b8cc1bdfcfab732dd2114c4d/code</a:t>
            </a:r>
            <a:endParaRPr dirty="0">
              <a:hlinkClick r:id="rId3"/>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Impact"/>
          <p:cNvSpPr txBox="1">
            <a:spLocks noGrp="1"/>
          </p:cNvSpPr>
          <p:nvPr>
            <p:ph type="title"/>
          </p:nvPr>
        </p:nvSpPr>
        <p:spPr>
          <a:xfrm>
            <a:off x="1206500" y="952499"/>
            <a:ext cx="21971000" cy="1433166"/>
          </a:xfrm>
          <a:prstGeom prst="rect">
            <a:avLst/>
          </a:prstGeom>
        </p:spPr>
        <p:txBody>
          <a:bodyPr/>
          <a:lstStyle>
            <a:lvl1pPr>
              <a:defRPr spc="-200"/>
            </a:lvl1pPr>
          </a:lstStyle>
          <a:p>
            <a:r>
              <a:t>Impact</a:t>
            </a:r>
          </a:p>
        </p:txBody>
      </p:sp>
      <p:sp>
        <p:nvSpPr>
          <p:cNvPr id="215" name="The primary objectives of this initiative include enhancing the speed and accuracy of the document categorization process, thereby streamlining the printing workflow and reducing the likelihood of errors. The implementation of an automated categorization"/>
          <p:cNvSpPr txBox="1">
            <a:spLocks noGrp="1"/>
          </p:cNvSpPr>
          <p:nvPr>
            <p:ph type="body" idx="1"/>
          </p:nvPr>
        </p:nvSpPr>
        <p:spPr>
          <a:xfrm>
            <a:off x="1206500" y="4248503"/>
            <a:ext cx="21971000" cy="8256015"/>
          </a:xfrm>
          <a:prstGeom prst="rect">
            <a:avLst/>
          </a:prstGeom>
        </p:spPr>
        <p:txBody>
          <a:bodyPr lIns="50800" tIns="50800" rIns="50800" bIns="50800"/>
          <a:lstStyle/>
          <a:p>
            <a:pPr marL="457200" indent="-317500" defTabSz="457200">
              <a:buSzPct val="123000"/>
              <a:buFont typeface="Arial"/>
              <a:buChar char="•"/>
              <a:defRPr sz="3300" b="0">
                <a:latin typeface="Arial"/>
                <a:ea typeface="Arial"/>
                <a:cs typeface="Arial"/>
                <a:sym typeface="Arial"/>
              </a:defRPr>
            </a:pPr>
            <a:r>
              <a:t>The primary objectives of this initiative include enhancing the speed and accuracy of the document categorization process, thereby streamlining the printing workflow and reducing the likelihood of errors. The implementation of an automated categorization system will allow printers to allocate resources more efficiently, prioritize urgent print jobs, and improve overall operational efficiency. Additionally, it will contribute to a more user-friendly and intuitive printing experience, as users can quickly identify the document category and adjust print settings accordingly.</a:t>
            </a:r>
          </a:p>
          <a:p>
            <a:pPr defTabSz="457200">
              <a:defRPr sz="3300" b="0">
                <a:latin typeface="Times Roman"/>
                <a:ea typeface="Times Roman"/>
                <a:cs typeface="Times Roman"/>
                <a:sym typeface="Times Roman"/>
              </a:defRPr>
            </a:pPr>
            <a:endParaRPr/>
          </a:p>
          <a:p>
            <a:pPr marL="457200" indent="-317500" defTabSz="457200">
              <a:buClr>
                <a:srgbClr val="1F3864"/>
              </a:buClr>
              <a:buSzPct val="123000"/>
              <a:buFont typeface="Arial"/>
              <a:buChar char="•"/>
              <a:defRPr sz="3300" b="0">
                <a:latin typeface="Arial"/>
                <a:ea typeface="Arial"/>
                <a:cs typeface="Arial"/>
                <a:sym typeface="Arial"/>
              </a:defRPr>
            </a:pPr>
            <a:r>
              <a:t>The successful integration of this automated categorization system is poised to revolutionize printing operations by providing a reliable, intelligent solution. Printers will benefit from streamlined workflows, reduced errors, and an enhanced printing experience for operators and end-users alike.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amp;A"/>
          <p:cNvSpPr txBox="1">
            <a:spLocks noGrp="1"/>
          </p:cNvSpPr>
          <p:nvPr>
            <p:ph type="title"/>
          </p:nvPr>
        </p:nvSpPr>
        <p:spPr>
          <a:xfrm>
            <a:off x="1206500" y="952499"/>
            <a:ext cx="21971000" cy="1433166"/>
          </a:xfrm>
          <a:prstGeom prst="rect">
            <a:avLst/>
          </a:prstGeom>
        </p:spPr>
        <p:txBody>
          <a:bodyPr/>
          <a:lstStyle>
            <a:lvl1pPr>
              <a:defRPr spc="-200"/>
            </a:lvl1pPr>
          </a:lstStyle>
          <a:p>
            <a:r>
              <a:t>                                Q&amp;A</a:t>
            </a:r>
          </a:p>
        </p:txBody>
      </p:sp>
      <p:sp>
        <p:nvSpPr>
          <p:cNvPr id="218" name="Thank you for your attention!…"/>
          <p:cNvSpPr txBox="1">
            <a:spLocks noGrp="1"/>
          </p:cNvSpPr>
          <p:nvPr>
            <p:ph type="body" idx="1"/>
          </p:nvPr>
        </p:nvSpPr>
        <p:spPr>
          <a:xfrm>
            <a:off x="1206500" y="3764969"/>
            <a:ext cx="21971000" cy="8256011"/>
          </a:xfrm>
          <a:prstGeom prst="rect">
            <a:avLst/>
          </a:prstGeom>
        </p:spPr>
        <p:txBody>
          <a:bodyPr lIns="50800" tIns="50800" rIns="50800" bIns="50800"/>
          <a:lstStyle/>
          <a:p>
            <a:pPr defTabSz="457200">
              <a:defRPr sz="3000" b="0">
                <a:solidFill>
                  <a:srgbClr val="F9F9F9"/>
                </a:solidFill>
                <a:latin typeface="+mj-lt"/>
                <a:ea typeface="+mj-ea"/>
                <a:cs typeface="+mj-cs"/>
                <a:sym typeface="Helvetica"/>
              </a:defRPr>
            </a:pPr>
            <a:r>
              <a:t>                                                              </a:t>
            </a:r>
            <a:r>
              <a:rPr sz="4300" b="1">
                <a:solidFill>
                  <a:schemeClr val="accent5"/>
                </a:solidFill>
              </a:rPr>
              <a:t>Thank you for your attention!</a:t>
            </a:r>
            <a:r>
              <a:rPr sz="3500" b="1">
                <a:solidFill>
                  <a:schemeClr val="accent5"/>
                </a:solidFill>
              </a:rPr>
              <a:t> </a:t>
            </a:r>
          </a:p>
          <a:p>
            <a:pPr defTabSz="457200">
              <a:defRPr sz="3000" b="0">
                <a:solidFill>
                  <a:srgbClr val="F9F9F9"/>
                </a:solidFill>
                <a:latin typeface="+mj-lt"/>
                <a:ea typeface="+mj-ea"/>
                <a:cs typeface="+mj-cs"/>
                <a:sym typeface="Helvetica"/>
              </a:defRPr>
            </a:pPr>
            <a:endParaRPr sz="3500" b="1">
              <a:solidFill>
                <a:schemeClr val="accent5"/>
              </a:solidFill>
            </a:endParaRPr>
          </a:p>
          <a:p>
            <a:pPr defTabSz="457200">
              <a:defRPr sz="3000" b="0">
                <a:solidFill>
                  <a:srgbClr val="F9F9F9"/>
                </a:solidFill>
                <a:latin typeface="+mj-lt"/>
                <a:ea typeface="+mj-ea"/>
                <a:cs typeface="+mj-cs"/>
                <a:sym typeface="Helvetica"/>
              </a:defRPr>
            </a:pPr>
            <a:endParaRPr sz="3500" b="1">
              <a:solidFill>
                <a:schemeClr val="accent5"/>
              </a:solidFill>
            </a:endParaRPr>
          </a:p>
          <a:p>
            <a:pPr defTabSz="457200">
              <a:defRPr sz="3000" b="0">
                <a:solidFill>
                  <a:srgbClr val="F9F9F9"/>
                </a:solidFill>
                <a:latin typeface="+mj-lt"/>
                <a:ea typeface="+mj-ea"/>
                <a:cs typeface="+mj-cs"/>
                <a:sym typeface="Helvetica"/>
              </a:defRPr>
            </a:pPr>
            <a:r>
              <a:t>    </a:t>
            </a:r>
          </a:p>
          <a:p>
            <a:pPr defTabSz="457200">
              <a:defRPr sz="3000" b="0">
                <a:solidFill>
                  <a:srgbClr val="F9F9F9"/>
                </a:solidFill>
                <a:latin typeface="+mj-lt"/>
                <a:ea typeface="+mj-ea"/>
                <a:cs typeface="+mj-cs"/>
                <a:sym typeface="Helvetica"/>
              </a:defRPr>
            </a:pPr>
            <a:r>
              <a:t>         </a:t>
            </a:r>
            <a:r>
              <a:rPr sz="3200" b="1"/>
              <a:t>We're now open to any questions or feedback you may have. Please feel free to ask us anything about </a:t>
            </a:r>
            <a:endParaRPr sz="3200"/>
          </a:p>
          <a:p>
            <a:pPr algn="ctr" defTabSz="457200">
              <a:defRPr sz="3200">
                <a:solidFill>
                  <a:srgbClr val="F9F9F9"/>
                </a:solidFill>
                <a:latin typeface="+mj-lt"/>
                <a:ea typeface="+mj-ea"/>
                <a:cs typeface="+mj-cs"/>
                <a:sym typeface="Helvetica"/>
              </a:defRPr>
            </a:pPr>
            <a:r>
              <a:t>our project, team, or approach. We're here to engage in fruitful discussions and welcome your insights.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0" name="Conclusion"/>
          <p:cNvSpPr txBox="1">
            <a:spLocks noGrp="1"/>
          </p:cNvSpPr>
          <p:nvPr>
            <p:ph type="title"/>
          </p:nvPr>
        </p:nvSpPr>
        <p:spPr>
          <a:xfrm>
            <a:off x="308505" y="123582"/>
            <a:ext cx="21971002" cy="1433164"/>
          </a:xfrm>
          <a:prstGeom prst="rect">
            <a:avLst/>
          </a:prstGeom>
        </p:spPr>
        <p:txBody>
          <a:bodyPr/>
          <a:lstStyle>
            <a:lvl1pPr>
              <a:defRPr spc="-200"/>
            </a:lvl1pPr>
          </a:lstStyle>
          <a:p>
            <a:r>
              <a:t>Conclusion</a:t>
            </a:r>
          </a:p>
        </p:txBody>
      </p:sp>
      <p:sp>
        <p:nvSpPr>
          <p:cNvPr id="221" name="Next Steps:…"/>
          <p:cNvSpPr txBox="1">
            <a:spLocks noGrp="1"/>
          </p:cNvSpPr>
          <p:nvPr>
            <p:ph type="body" idx="1"/>
          </p:nvPr>
        </p:nvSpPr>
        <p:spPr>
          <a:xfrm>
            <a:off x="304369" y="4410040"/>
            <a:ext cx="23775262" cy="7836339"/>
          </a:xfrm>
          <a:prstGeom prst="rect">
            <a:avLst/>
          </a:prstGeom>
          <a:solidFill>
            <a:srgbClr val="FFFFFF"/>
          </a:solidFill>
          <a:ln w="63500">
            <a:solidFill>
              <a:srgbClr val="000000"/>
            </a:solidFill>
          </a:ln>
        </p:spPr>
        <p:txBody>
          <a:bodyPr lIns="50800" tIns="50800" rIns="50800" bIns="50800"/>
          <a:lstStyle/>
          <a:p>
            <a:pPr algn="ctr">
              <a:defRPr sz="3200" b="0">
                <a:solidFill>
                  <a:srgbClr val="000000"/>
                </a:solidFill>
                <a:latin typeface="Helvetica Neue Medium"/>
                <a:ea typeface="Helvetica Neue Medium"/>
                <a:cs typeface="Helvetica Neue Medium"/>
                <a:sym typeface="Helvetica Neue Medium"/>
              </a:defRPr>
            </a:pPr>
            <a:endParaRPr/>
          </a:p>
          <a:p>
            <a:pPr algn="ctr">
              <a:defRPr sz="4000">
                <a:solidFill>
                  <a:srgbClr val="000000"/>
                </a:solidFill>
              </a:defRPr>
            </a:pPr>
            <a:r>
              <a:t>Next Steps:</a:t>
            </a:r>
            <a:r>
              <a:rPr sz="3200" b="0">
                <a:latin typeface="Helvetica Neue Medium"/>
                <a:ea typeface="Helvetica Neue Medium"/>
                <a:cs typeface="Helvetica Neue Medium"/>
                <a:sym typeface="Helvetica Neue Medium"/>
              </a:rPr>
              <a:t>     </a:t>
            </a:r>
          </a:p>
          <a:p>
            <a:pPr algn="ctr">
              <a:defRPr sz="3200" b="0">
                <a:solidFill>
                  <a:srgbClr val="000000"/>
                </a:solidFill>
                <a:latin typeface="Helvetica Neue Medium"/>
                <a:ea typeface="Helvetica Neue Medium"/>
                <a:cs typeface="Helvetica Neue Medium"/>
                <a:sym typeface="Helvetica Neue Medium"/>
              </a:defRPr>
            </a:pPr>
            <a:r>
              <a:t> </a:t>
            </a:r>
          </a:p>
          <a:p>
            <a:pPr algn="ctr">
              <a:defRPr sz="3200" b="0">
                <a:solidFill>
                  <a:srgbClr val="000000"/>
                </a:solidFill>
                <a:latin typeface="Helvetica Neue Medium"/>
                <a:ea typeface="Helvetica Neue Medium"/>
                <a:cs typeface="Helvetica Neue Medium"/>
                <a:sym typeface="Helvetica Neue Medium"/>
              </a:defRPr>
            </a:pPr>
            <a:r>
              <a:t> </a:t>
            </a:r>
            <a:r>
              <a:rPr b="1">
                <a:latin typeface="+mn-lt"/>
                <a:ea typeface="+mn-ea"/>
                <a:cs typeface="+mn-cs"/>
                <a:sym typeface="Helvetica Neue"/>
              </a:rPr>
              <a:t>Further Development:</a:t>
            </a:r>
            <a:r>
              <a:t> We will dive deeper into refining our project. Conduct additional research, gather user feedback, and iterate on our prototypes to ensure they meet the needs of our target audience effectively. Explore avenues for scalability and long-term viability.</a:t>
            </a:r>
          </a:p>
          <a:p>
            <a:pPr algn="ctr">
              <a:defRPr sz="3200" b="0">
                <a:solidFill>
                  <a:srgbClr val="000000"/>
                </a:solidFill>
                <a:latin typeface="Helvetica Neue Medium"/>
                <a:ea typeface="Helvetica Neue Medium"/>
                <a:cs typeface="Helvetica Neue Medium"/>
                <a:sym typeface="Helvetica Neue Medium"/>
              </a:defRPr>
            </a:pPr>
            <a:endParaRPr/>
          </a:p>
          <a:p>
            <a:pPr algn="ctr">
              <a:defRPr sz="3200">
                <a:solidFill>
                  <a:srgbClr val="000000"/>
                </a:solidFill>
              </a:defRPr>
            </a:pPr>
            <a:r>
              <a:t>Networking:</a:t>
            </a:r>
            <a:r>
              <a:rPr b="0">
                <a:latin typeface="Helvetica Neue Medium"/>
                <a:ea typeface="Helvetica Neue Medium"/>
                <a:cs typeface="Helvetica Neue Medium"/>
                <a:sym typeface="Helvetica Neue Medium"/>
              </a:rPr>
              <a:t> Let's leverage the connections we've made today and actively seek out new opportunities for collaboration. Reach out to potential partners, mentors, and stakeholders who share our vision and can contribute valuable insights or resources to our projects.</a:t>
            </a:r>
          </a:p>
          <a:p>
            <a:pPr algn="ctr">
              <a:defRPr sz="3200" b="0">
                <a:solidFill>
                  <a:srgbClr val="000000"/>
                </a:solidFill>
                <a:latin typeface="Helvetica Neue Medium"/>
                <a:ea typeface="Helvetica Neue Medium"/>
                <a:cs typeface="Helvetica Neue Medium"/>
                <a:sym typeface="Helvetica Neue Medium"/>
              </a:defRPr>
            </a:pPr>
            <a:endParaRPr b="0">
              <a:latin typeface="Helvetica Neue Medium"/>
              <a:ea typeface="Helvetica Neue Medium"/>
              <a:cs typeface="Helvetica Neue Medium"/>
              <a:sym typeface="Helvetica Neue Medium"/>
            </a:endParaRPr>
          </a:p>
          <a:p>
            <a:pPr algn="ctr">
              <a:defRPr sz="3200">
                <a:solidFill>
                  <a:srgbClr val="000000"/>
                </a:solidFill>
              </a:defRPr>
            </a:pPr>
            <a:r>
              <a:t>Feedback:</a:t>
            </a:r>
            <a:r>
              <a:rPr b="0">
                <a:latin typeface="Helvetica Neue Medium"/>
                <a:ea typeface="Helvetica Neue Medium"/>
                <a:cs typeface="Helvetica Neue Medium"/>
                <a:sym typeface="Helvetica Neue Medium"/>
              </a:rPr>
              <a:t> We value your input! Please share any thoughts or suggestions you have on our project or presentation. Your feedback helps us improve and ensures that we're on the right track to making a meaningful impact.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5" name="Introduction to the team"/>
          <p:cNvSpPr txBox="1">
            <a:spLocks noGrp="1"/>
          </p:cNvSpPr>
          <p:nvPr>
            <p:ph type="title"/>
          </p:nvPr>
        </p:nvSpPr>
        <p:spPr>
          <a:xfrm>
            <a:off x="1045321" y="948957"/>
            <a:ext cx="21971002" cy="1433164"/>
          </a:xfrm>
          <a:prstGeom prst="rect">
            <a:avLst/>
          </a:prstGeom>
        </p:spPr>
        <p:txBody>
          <a:bodyPr/>
          <a:lstStyle>
            <a:lvl1pPr>
              <a:defRPr spc="-200"/>
            </a:lvl1pPr>
          </a:lstStyle>
          <a:p>
            <a:r>
              <a:t>Introduction to the team</a:t>
            </a:r>
          </a:p>
        </p:txBody>
      </p:sp>
      <p:sp>
        <p:nvSpPr>
          <p:cNvPr id="186" name="Team Overview:…"/>
          <p:cNvSpPr txBox="1">
            <a:spLocks noGrp="1"/>
          </p:cNvSpPr>
          <p:nvPr>
            <p:ph type="body" idx="1"/>
          </p:nvPr>
        </p:nvSpPr>
        <p:spPr>
          <a:xfrm>
            <a:off x="402046" y="3807243"/>
            <a:ext cx="23579908" cy="9464222"/>
          </a:xfrm>
          <a:prstGeom prst="rect">
            <a:avLst/>
          </a:prstGeom>
          <a:solidFill>
            <a:srgbClr val="FFFFFF"/>
          </a:solidFill>
          <a:ln w="101600">
            <a:solidFill>
              <a:srgbClr val="000000"/>
            </a:solidFill>
          </a:ln>
        </p:spPr>
        <p:txBody>
          <a:bodyPr lIns="50800" tIns="50800" rIns="50800" bIns="50800"/>
          <a:lstStyle/>
          <a:p>
            <a:pPr algn="ctr">
              <a:defRPr sz="3600">
                <a:solidFill>
                  <a:srgbClr val="000000"/>
                </a:solidFill>
              </a:defRPr>
            </a:pPr>
            <a:endParaRPr/>
          </a:p>
          <a:p>
            <a:pPr algn="ctr">
              <a:defRPr sz="3600">
                <a:solidFill>
                  <a:srgbClr val="000000"/>
                </a:solidFill>
              </a:defRPr>
            </a:pPr>
            <a:r>
              <a:t>Team Overview:</a:t>
            </a:r>
            <a:endParaRPr b="0">
              <a:latin typeface="Helvetica Neue Medium"/>
              <a:ea typeface="Helvetica Neue Medium"/>
              <a:cs typeface="Helvetica Neue Medium"/>
              <a:sym typeface="Helvetica Neue Medium"/>
            </a:endParaRPr>
          </a:p>
          <a:p>
            <a:pPr algn="ctr">
              <a:defRPr sz="3200" b="0">
                <a:solidFill>
                  <a:srgbClr val="000000"/>
                </a:solidFill>
                <a:latin typeface="Helvetica Neue Medium"/>
                <a:ea typeface="Helvetica Neue Medium"/>
                <a:cs typeface="Helvetica Neue Medium"/>
                <a:sym typeface="Helvetica Neue Medium"/>
              </a:defRPr>
            </a:pPr>
            <a:r>
              <a:t>Ours is a team of students passionate about leveraging technology to solve real-world problems. With a blend of data structures and algorithm, and design expertise, we're poised to tackle the given challenge with creativity and innovation.</a:t>
            </a:r>
          </a:p>
          <a:p>
            <a:pPr algn="ctr">
              <a:defRPr sz="3200" b="0">
                <a:solidFill>
                  <a:srgbClr val="000000"/>
                </a:solidFill>
                <a:latin typeface="Helvetica Neue Medium"/>
                <a:ea typeface="Helvetica Neue Medium"/>
                <a:cs typeface="Helvetica Neue Medium"/>
                <a:sym typeface="Helvetica Neue Medium"/>
              </a:defRPr>
            </a:pPr>
            <a:endParaRPr/>
          </a:p>
          <a:p>
            <a:pPr algn="ctr">
              <a:defRPr sz="3700">
                <a:solidFill>
                  <a:srgbClr val="000000"/>
                </a:solidFill>
              </a:defRPr>
            </a:pPr>
            <a:r>
              <a:t>Project Focus:</a:t>
            </a:r>
            <a:endParaRPr b="0">
              <a:latin typeface="Helvetica Neue Medium"/>
              <a:ea typeface="Helvetica Neue Medium"/>
              <a:cs typeface="Helvetica Neue Medium"/>
              <a:sym typeface="Helvetica Neue Medium"/>
            </a:endParaRPr>
          </a:p>
          <a:p>
            <a:pPr algn="ctr">
              <a:defRPr sz="3200" b="0">
                <a:solidFill>
                  <a:srgbClr val="000000"/>
                </a:solidFill>
                <a:latin typeface="Helvetica Neue Medium"/>
                <a:ea typeface="Helvetica Neue Medium"/>
                <a:cs typeface="Helvetica Neue Medium"/>
                <a:sym typeface="Helvetica Neue Medium"/>
              </a:defRPr>
            </a:pPr>
            <a:r>
              <a:t>Our project focuses on developing a robust automated document categorisation solution. we aim to empower printers to automatically categorise documents into relevant categories as mentioned.</a:t>
            </a:r>
          </a:p>
          <a:p>
            <a:pPr algn="ctr">
              <a:defRPr sz="3200" b="0">
                <a:solidFill>
                  <a:srgbClr val="000000"/>
                </a:solidFill>
                <a:latin typeface="Helvetica Neue Medium"/>
                <a:ea typeface="Helvetica Neue Medium"/>
                <a:cs typeface="Helvetica Neue Medium"/>
                <a:sym typeface="Helvetica Neue Medium"/>
              </a:defRPr>
            </a:pPr>
            <a:endParaRPr/>
          </a:p>
          <a:p>
            <a:pPr algn="ctr">
              <a:defRPr sz="3600">
                <a:solidFill>
                  <a:srgbClr val="000000"/>
                </a:solidFill>
              </a:defRPr>
            </a:pPr>
            <a:r>
              <a:t>Goals for the Hackathon:</a:t>
            </a:r>
            <a:endParaRPr b="0">
              <a:latin typeface="Helvetica Neue Medium"/>
              <a:ea typeface="Helvetica Neue Medium"/>
              <a:cs typeface="Helvetica Neue Medium"/>
              <a:sym typeface="Helvetica Neue Medium"/>
            </a:endParaRPr>
          </a:p>
          <a:p>
            <a:pPr algn="ctr">
              <a:defRPr sz="3200" b="0">
                <a:solidFill>
                  <a:srgbClr val="000000"/>
                </a:solidFill>
                <a:latin typeface="Helvetica Neue Medium"/>
                <a:ea typeface="Helvetica Neue Medium"/>
                <a:cs typeface="Helvetica Neue Medium"/>
                <a:sym typeface="Helvetica Neue Medium"/>
              </a:defRPr>
            </a:pPr>
            <a:r>
              <a:t>Develop a prototype of our smart document categorisation system.</a:t>
            </a:r>
          </a:p>
          <a:p>
            <a:pPr algn="ctr">
              <a:defRPr sz="3200" b="0">
                <a:solidFill>
                  <a:srgbClr val="000000"/>
                </a:solidFill>
                <a:latin typeface="Helvetica Neue Medium"/>
                <a:ea typeface="Helvetica Neue Medium"/>
                <a:cs typeface="Helvetica Neue Medium"/>
                <a:sym typeface="Helvetica Neue Medium"/>
              </a:defRPr>
            </a:pPr>
            <a:r>
              <a:t>Demonstrate real-time data analysis capabilities.</a:t>
            </a:r>
          </a:p>
          <a:p>
            <a:pPr algn="ctr">
              <a:defRPr sz="3200" b="0">
                <a:solidFill>
                  <a:srgbClr val="000000"/>
                </a:solidFill>
                <a:latin typeface="Helvetica Neue Medium"/>
                <a:ea typeface="Helvetica Neue Medium"/>
                <a:cs typeface="Helvetica Neue Medium"/>
                <a:sym typeface="Helvetica Neue Medium"/>
              </a:defRPr>
            </a:pPr>
            <a:r>
              <a:t>Collaborate with mentors and fellow participants to refine our solution.</a:t>
            </a:r>
          </a:p>
          <a:p>
            <a:pPr algn="ctr">
              <a:defRPr sz="3200" b="0">
                <a:solidFill>
                  <a:srgbClr val="000000"/>
                </a:solidFill>
                <a:latin typeface="Helvetica Neue Medium"/>
                <a:ea typeface="Helvetica Neue Medium"/>
                <a:cs typeface="Helvetica Neue Medium"/>
                <a:sym typeface="Helvetica Neue Medium"/>
              </a:defRPr>
            </a:pPr>
            <a:endParaRPr/>
          </a:p>
          <a:p>
            <a:pPr algn="ctr">
              <a:defRPr sz="3200" b="0">
                <a:solidFill>
                  <a:srgbClr val="000000"/>
                </a:solidFill>
                <a:latin typeface="Helvetica Neue Medium"/>
                <a:ea typeface="Helvetica Neue Medium"/>
                <a:cs typeface="Helvetica Neue Medium"/>
                <a:sym typeface="Helvetica Neue Medium"/>
              </a:defRPr>
            </a:pPr>
            <a:endParaRPr/>
          </a:p>
          <a:p>
            <a:pPr algn="ctr">
              <a:defRPr sz="3200" b="0">
                <a:solidFill>
                  <a:srgbClr val="000000"/>
                </a:solidFill>
                <a:latin typeface="Helvetica Neue Medium"/>
                <a:ea typeface="Helvetica Neue Medium"/>
                <a:cs typeface="Helvetica Neue Medium"/>
                <a:sym typeface="Helvetica Neue Medium"/>
              </a:defRPr>
            </a:pPr>
            <a:endParaRPr/>
          </a:p>
          <a:p>
            <a:pPr algn="ctr">
              <a:defRPr sz="3400" b="0" i="1">
                <a:solidFill>
                  <a:srgbClr val="000000"/>
                </a:solidFill>
              </a:defRPr>
            </a:pPr>
            <a:r>
              <a:t>This presentation provides a snapshot of our team, our project focus, goals for the hackathon.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Problem Statement"/>
          <p:cNvSpPr txBox="1">
            <a:spLocks noGrp="1"/>
          </p:cNvSpPr>
          <p:nvPr>
            <p:ph type="title"/>
          </p:nvPr>
        </p:nvSpPr>
        <p:spPr>
          <a:xfrm>
            <a:off x="1206500" y="952499"/>
            <a:ext cx="21971000" cy="1433166"/>
          </a:xfrm>
          <a:prstGeom prst="rect">
            <a:avLst/>
          </a:prstGeom>
        </p:spPr>
        <p:txBody>
          <a:bodyPr/>
          <a:lstStyle>
            <a:lvl1pPr>
              <a:defRPr spc="-200"/>
            </a:lvl1pPr>
          </a:lstStyle>
          <a:p>
            <a:r>
              <a:t>Problem Statement</a:t>
            </a:r>
          </a:p>
        </p:txBody>
      </p:sp>
      <p:sp>
        <p:nvSpPr>
          <p:cNvPr id="189" name="This problem aims to address the specific needs of printers by developing a robust automated document categorization solution.…"/>
          <p:cNvSpPr txBox="1">
            <a:spLocks noGrp="1"/>
          </p:cNvSpPr>
          <p:nvPr>
            <p:ph type="body" idx="1"/>
          </p:nvPr>
        </p:nvSpPr>
        <p:spPr>
          <a:xfrm>
            <a:off x="1206500" y="4248503"/>
            <a:ext cx="21971000" cy="8256015"/>
          </a:xfrm>
          <a:prstGeom prst="rect">
            <a:avLst/>
          </a:prstGeom>
          <a:solidFill>
            <a:srgbClr val="FFFFFF"/>
          </a:solidFill>
          <a:ln w="63500">
            <a:solidFill>
              <a:srgbClr val="000000"/>
            </a:solidFill>
          </a:ln>
        </p:spPr>
        <p:txBody>
          <a:bodyPr lIns="50800" tIns="50800" rIns="50800" bIns="50800"/>
          <a:lstStyle/>
          <a:p>
            <a:pPr algn="ctr">
              <a:defRPr sz="4200" b="0">
                <a:solidFill>
                  <a:srgbClr val="000000"/>
                </a:solidFill>
                <a:latin typeface="Helvetica Neue Medium"/>
                <a:ea typeface="Helvetica Neue Medium"/>
                <a:cs typeface="Helvetica Neue Medium"/>
                <a:sym typeface="Helvetica Neue Medium"/>
              </a:defRPr>
            </a:pPr>
            <a:endParaRPr/>
          </a:p>
          <a:p>
            <a:pPr algn="ctr">
              <a:defRPr sz="4200" b="0">
                <a:solidFill>
                  <a:srgbClr val="000000"/>
                </a:solidFill>
                <a:latin typeface="Helvetica Neue Medium"/>
                <a:ea typeface="Helvetica Neue Medium"/>
                <a:cs typeface="Helvetica Neue Medium"/>
                <a:sym typeface="Helvetica Neue Medium"/>
              </a:defRPr>
            </a:pPr>
            <a:endParaRPr/>
          </a:p>
          <a:p>
            <a:pPr algn="ctr">
              <a:defRPr sz="4200" b="0">
                <a:solidFill>
                  <a:srgbClr val="000000"/>
                </a:solidFill>
                <a:latin typeface="Helvetica Neue Medium"/>
                <a:ea typeface="Helvetica Neue Medium"/>
                <a:cs typeface="Helvetica Neue Medium"/>
                <a:sym typeface="Helvetica Neue Medium"/>
              </a:defRPr>
            </a:pPr>
            <a:r>
              <a:t>This problem aims to address the specific needs of printers by developing a robust automated document categorisation solution. </a:t>
            </a:r>
          </a:p>
          <a:p>
            <a:pPr algn="ctr">
              <a:defRPr sz="4200" b="0">
                <a:solidFill>
                  <a:srgbClr val="000000"/>
                </a:solidFill>
                <a:latin typeface="Helvetica Neue Medium"/>
                <a:ea typeface="Helvetica Neue Medium"/>
                <a:cs typeface="Helvetica Neue Medium"/>
                <a:sym typeface="Helvetica Neue Medium"/>
              </a:defRPr>
            </a:pPr>
            <a:r>
              <a:t>By leveraging advanced machine learning algorithms and natural language processing techniques, it intends to empower printers to automatically categorise documents into relevant categories as mentioned.</a:t>
            </a:r>
          </a:p>
          <a:p>
            <a:pPr algn="ctr">
              <a:defRPr sz="4200" b="0">
                <a:solidFill>
                  <a:srgbClr val="000000"/>
                </a:solidFill>
                <a:latin typeface="Helvetica Neue Medium"/>
                <a:ea typeface="Helvetica Neue Medium"/>
                <a:cs typeface="Helvetica Neue Medium"/>
                <a:sym typeface="Helvetica Neue Medium"/>
              </a:defRPr>
            </a:pPr>
            <a:r>
              <a:t> The Program thus will be encapsulated inside the RIP of Print</a:t>
            </a:r>
          </a:p>
          <a:p>
            <a:pPr algn="ctr">
              <a:defRPr sz="4200" b="0">
                <a:solidFill>
                  <a:srgbClr val="000000"/>
                </a:solidFill>
                <a:latin typeface="Helvetica Neue Medium"/>
                <a:ea typeface="Helvetica Neue Medium"/>
                <a:cs typeface="Helvetica Neue Medium"/>
                <a:sym typeface="Helvetica Neue Medium"/>
              </a:defRPr>
            </a:pPr>
            <a:r>
              <a:t>(Raster Image Processor)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olution Overview"/>
          <p:cNvSpPr txBox="1">
            <a:spLocks noGrp="1"/>
          </p:cNvSpPr>
          <p:nvPr>
            <p:ph type="body" sz="half" idx="1"/>
          </p:nvPr>
        </p:nvSpPr>
        <p:spPr>
          <a:xfrm>
            <a:off x="1206500" y="4920843"/>
            <a:ext cx="21971000" cy="3874314"/>
          </a:xfrm>
          <a:prstGeom prst="rect">
            <a:avLst/>
          </a:prstGeom>
        </p:spPr>
        <p:txBody>
          <a:bodyPr/>
          <a:lstStyle>
            <a:lvl1pPr>
              <a:defRPr spc="-300"/>
            </a:lvl1pPr>
          </a:lstStyle>
          <a:p>
            <a:r>
              <a:t>Solution Overview</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nclude Libraries:…"/>
          <p:cNvSpPr txBox="1">
            <a:spLocks noGrp="1"/>
          </p:cNvSpPr>
          <p:nvPr>
            <p:ph type="body" idx="1"/>
          </p:nvPr>
        </p:nvSpPr>
        <p:spPr>
          <a:xfrm>
            <a:off x="782599" y="781437"/>
            <a:ext cx="21971002" cy="12677352"/>
          </a:xfrm>
          <a:prstGeom prst="rect">
            <a:avLst/>
          </a:prstGeom>
        </p:spPr>
        <p:txBody>
          <a:bodyPr lIns="50800" tIns="50800" rIns="50800" bIns="50800" numCol="2" spcCol="1098550"/>
          <a:lstStyle/>
          <a:p>
            <a:pPr defTabSz="1219168">
              <a:lnSpc>
                <a:spcPct val="90000"/>
              </a:lnSpc>
              <a:spcBef>
                <a:spcPts val="2200"/>
              </a:spcBef>
              <a:defRPr sz="3300"/>
            </a:pPr>
            <a:r>
              <a:t>	        </a:t>
            </a:r>
            <a:r>
              <a:rPr u="sng"/>
              <a:t>Include Libraries:</a:t>
            </a:r>
            <a:endParaRPr sz="2900" b="0"/>
          </a:p>
          <a:p>
            <a:pPr marL="304800" indent="-304800" defTabSz="1219168">
              <a:lnSpc>
                <a:spcPct val="90000"/>
              </a:lnSpc>
              <a:spcBef>
                <a:spcPts val="2200"/>
              </a:spcBef>
              <a:buSzPct val="123000"/>
              <a:buChar char="•"/>
              <a:defRPr sz="2900" b="0"/>
            </a:pPr>
            <a:r>
              <a:t>#include &lt;iostream&gt;: This library is for input-output operations in C++.</a:t>
            </a:r>
          </a:p>
          <a:p>
            <a:pPr marL="304800" indent="-304800" defTabSz="1219168">
              <a:lnSpc>
                <a:spcPct val="90000"/>
              </a:lnSpc>
              <a:spcBef>
                <a:spcPts val="2200"/>
              </a:spcBef>
              <a:buSzPct val="123000"/>
              <a:buChar char="•"/>
              <a:defRPr sz="2900" b="0"/>
            </a:pPr>
            <a:r>
              <a:t>#include &lt;fstream&gt;: This library is for handling file input and output operations.</a:t>
            </a:r>
          </a:p>
          <a:p>
            <a:pPr marL="304800" indent="-304800" defTabSz="1219168">
              <a:lnSpc>
                <a:spcPct val="90000"/>
              </a:lnSpc>
              <a:spcBef>
                <a:spcPts val="2200"/>
              </a:spcBef>
              <a:buSzPct val="123000"/>
              <a:buChar char="•"/>
              <a:defRPr sz="2900" b="0"/>
            </a:pPr>
            <a:r>
              <a:t>#include &lt;sstream&gt;: This library is for string stream processing.</a:t>
            </a:r>
          </a:p>
          <a:p>
            <a:pPr marL="304800" indent="-304800" defTabSz="1219168">
              <a:lnSpc>
                <a:spcPct val="90000"/>
              </a:lnSpc>
              <a:spcBef>
                <a:spcPts val="2200"/>
              </a:spcBef>
              <a:buSzPct val="123000"/>
              <a:buChar char="•"/>
              <a:defRPr sz="2900" b="0"/>
            </a:pPr>
            <a:r>
              <a:t>#include &lt;vector&gt;: This library provides dynamic arrays.</a:t>
            </a:r>
          </a:p>
          <a:p>
            <a:pPr marL="304800" indent="-304800" defTabSz="1219168">
              <a:lnSpc>
                <a:spcPct val="90000"/>
              </a:lnSpc>
              <a:spcBef>
                <a:spcPts val="2200"/>
              </a:spcBef>
              <a:buSzPct val="123000"/>
              <a:buChar char="•"/>
              <a:defRPr sz="2900" b="0"/>
            </a:pPr>
            <a:r>
              <a:t>#include &lt;unordered_map&gt;: This library provides hash tables.</a:t>
            </a:r>
          </a:p>
          <a:p>
            <a:pPr marL="304800" indent="-304800" defTabSz="1219168">
              <a:lnSpc>
                <a:spcPct val="90000"/>
              </a:lnSpc>
              <a:spcBef>
                <a:spcPts val="2200"/>
              </a:spcBef>
              <a:buSzPct val="123000"/>
              <a:buChar char="•"/>
              <a:defRPr sz="2900" b="0"/>
            </a:pPr>
            <a:r>
              <a:t>#include &lt;cmath&gt;: This library provides mathematical functions.</a:t>
            </a:r>
          </a:p>
          <a:p>
            <a:pPr marL="304800" indent="-304800" defTabSz="1219168">
              <a:lnSpc>
                <a:spcPct val="90000"/>
              </a:lnSpc>
              <a:spcBef>
                <a:spcPts val="2200"/>
              </a:spcBef>
              <a:buSzPct val="123000"/>
              <a:buChar char="•"/>
              <a:defRPr sz="2900" b="0"/>
            </a:pPr>
            <a:endParaRPr/>
          </a:p>
          <a:p>
            <a:pPr defTabSz="1219168">
              <a:lnSpc>
                <a:spcPct val="90000"/>
              </a:lnSpc>
              <a:spcBef>
                <a:spcPts val="2200"/>
              </a:spcBef>
              <a:defRPr sz="2900" b="0"/>
            </a:pPr>
            <a:r>
              <a:t>                       </a:t>
            </a:r>
            <a:r>
              <a:rPr sz="3200" b="1" u="sng"/>
              <a:t>Using Namespace:</a:t>
            </a:r>
            <a:r>
              <a:rPr sz="3200"/>
              <a:t> </a:t>
            </a:r>
          </a:p>
          <a:p>
            <a:pPr marL="304800" indent="-304800" defTabSz="1219168">
              <a:lnSpc>
                <a:spcPct val="90000"/>
              </a:lnSpc>
              <a:spcBef>
                <a:spcPts val="2200"/>
              </a:spcBef>
              <a:buSzPct val="123000"/>
              <a:buChar char="•"/>
              <a:defRPr sz="2900" b="0"/>
            </a:pPr>
            <a:r>
              <a:t>using namespace std; This line allows you to use standard library functions and objects without specifying the namespace (std::).</a:t>
            </a:r>
          </a:p>
          <a:p>
            <a:pPr defTabSz="1219168">
              <a:lnSpc>
                <a:spcPct val="90000"/>
              </a:lnSpc>
              <a:spcBef>
                <a:spcPts val="2200"/>
              </a:spcBef>
              <a:defRPr sz="2900" b="0"/>
            </a:pPr>
            <a:endParaRPr/>
          </a:p>
          <a:p>
            <a:pPr defTabSz="1219168">
              <a:lnSpc>
                <a:spcPct val="90000"/>
              </a:lnSpc>
              <a:spcBef>
                <a:spcPts val="2200"/>
              </a:spcBef>
              <a:defRPr sz="2900" b="0"/>
            </a:pPr>
            <a:r>
              <a:t>                 </a:t>
            </a:r>
            <a:r>
              <a:rPr sz="3300" b="1" u="sng"/>
              <a:t>Tokenization Function:</a:t>
            </a:r>
          </a:p>
          <a:p>
            <a:pPr marL="304800" indent="-304800" defTabSz="1219168">
              <a:lnSpc>
                <a:spcPct val="90000"/>
              </a:lnSpc>
              <a:spcBef>
                <a:spcPts val="2200"/>
              </a:spcBef>
              <a:buSzPct val="123000"/>
              <a:buChar char="•"/>
              <a:defRPr sz="2900" b="0"/>
            </a:pPr>
            <a:r>
              <a:t>vector&lt;string&gt; tokenize(const string &amp;str): This function takes a string str as input and breaks it into individual words, storing them in a vector.</a:t>
            </a:r>
          </a:p>
          <a:p>
            <a:pPr defTabSz="1219168">
              <a:lnSpc>
                <a:spcPct val="90000"/>
              </a:lnSpc>
              <a:spcBef>
                <a:spcPts val="2200"/>
              </a:spcBef>
              <a:defRPr sz="3200"/>
            </a:pPr>
            <a:r>
              <a:t>          </a:t>
            </a:r>
            <a:r>
              <a:rPr u="sng"/>
              <a:t>Term Frequency Calculation Function:</a:t>
            </a:r>
            <a:endParaRPr sz="2900" b="0"/>
          </a:p>
          <a:p>
            <a:pPr marL="304800" indent="-304800" defTabSz="1219168">
              <a:lnSpc>
                <a:spcPct val="90000"/>
              </a:lnSpc>
              <a:spcBef>
                <a:spcPts val="2200"/>
              </a:spcBef>
              <a:buSzPct val="123000"/>
              <a:buChar char="•"/>
              <a:defRPr sz="2900" b="0"/>
            </a:pPr>
            <a:endParaRPr sz="2900" b="0"/>
          </a:p>
          <a:p>
            <a:pPr marL="304800" indent="-304800" defTabSz="1219168">
              <a:lnSpc>
                <a:spcPct val="90000"/>
              </a:lnSpc>
              <a:spcBef>
                <a:spcPts val="2200"/>
              </a:spcBef>
              <a:buSzPct val="123000"/>
              <a:buChar char="•"/>
              <a:defRPr sz="2900" b="0"/>
            </a:pPr>
            <a:r>
              <a:t>unordered_map&lt;string, double&gt; calculateTF(const string &amp;document): This function calculates the term frequency (TF) of each word in a document. It takes a document as input, tokenizes it into words, and calculates the frequency of each word.</a:t>
            </a:r>
          </a:p>
          <a:p>
            <a:pPr marL="304800" indent="-304800" defTabSz="1219168">
              <a:lnSpc>
                <a:spcPct val="90000"/>
              </a:lnSpc>
              <a:spcBef>
                <a:spcPts val="2200"/>
              </a:spcBef>
              <a:buSzPct val="123000"/>
              <a:buChar char="•"/>
              <a:defRPr sz="2900" b="0"/>
            </a:pPr>
            <a:endParaRPr/>
          </a:p>
          <a:p>
            <a:pPr defTabSz="1219168">
              <a:lnSpc>
                <a:spcPct val="90000"/>
              </a:lnSpc>
              <a:spcBef>
                <a:spcPts val="2200"/>
              </a:spcBef>
              <a:defRPr sz="2900" b="0"/>
            </a:pPr>
            <a:r>
              <a:t> </a:t>
            </a:r>
            <a:r>
              <a:rPr sz="3200" b="1" u="sng">
                <a:effectLst>
                  <a:outerShdw blurRad="38100" dist="38100" dir="2700000" rotWithShape="0">
                    <a:srgbClr val="000000">
                      <a:alpha val="43137"/>
                    </a:srgbClr>
                  </a:outerShdw>
                </a:effectLst>
              </a:rPr>
              <a:t>Inverse Document Frequency Calculation Function</a:t>
            </a:r>
            <a:r>
              <a:t>:</a:t>
            </a:r>
          </a:p>
          <a:p>
            <a:pPr marL="304800" indent="-304800" defTabSz="1219168">
              <a:lnSpc>
                <a:spcPct val="90000"/>
              </a:lnSpc>
              <a:spcBef>
                <a:spcPts val="2200"/>
              </a:spcBef>
              <a:buSzPct val="123000"/>
              <a:buChar char="•"/>
              <a:defRPr sz="2900" b="0"/>
            </a:pPr>
            <a:r>
              <a:t>unordered_map&lt;string, double&gt; calculateIDF(const vector&lt;string&gt; &amp;documents): This function calculates the inverse document frequency (IDF) of each word in a collection of documents. It takes a vector of documents, tokenizes each document into words, and calculates how many documents contain each word.</a:t>
            </a:r>
          </a:p>
          <a:p>
            <a:pPr marL="304800" indent="-304800" defTabSz="1219168">
              <a:lnSpc>
                <a:spcPct val="90000"/>
              </a:lnSpc>
              <a:spcBef>
                <a:spcPts val="2200"/>
              </a:spcBef>
              <a:buSzPct val="123000"/>
              <a:buChar char="•"/>
              <a:defRPr sz="2900" b="0"/>
            </a:pPr>
            <a:endParaRPr/>
          </a:p>
          <a:p>
            <a:pPr defTabSz="1975054">
              <a:lnSpc>
                <a:spcPct val="90000"/>
              </a:lnSpc>
              <a:spcBef>
                <a:spcPts val="3600"/>
              </a:spcBef>
              <a:defRPr sz="4400"/>
            </a:pPr>
            <a:r>
              <a:t>            </a:t>
            </a:r>
            <a:r>
              <a:rPr sz="3200" u="sng"/>
              <a:t>TF-IDF Calculation Function:</a:t>
            </a:r>
          </a:p>
          <a:p>
            <a:pPr marL="493776" indent="-493776" defTabSz="1975054">
              <a:lnSpc>
                <a:spcPct val="90000"/>
              </a:lnSpc>
              <a:spcBef>
                <a:spcPts val="3600"/>
              </a:spcBef>
              <a:buSzPct val="123000"/>
              <a:buChar char="•"/>
              <a:defRPr sz="2900" b="0"/>
            </a:pPr>
            <a:r>
              <a:t>unordered_map&lt;string, double&gt; calculateTFIDF(const unordered_map&lt;string, double&gt; &amp;tf, const unordered_map&lt;string, double&gt; &amp;idf): This function calculates the TF-IDF score for each word in a document. It takes the TF map and IDF map as inputs and multiplies the TF and IDF scores for each word.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F-IDF Calculation Function:…"/>
          <p:cNvSpPr txBox="1">
            <a:spLocks noGrp="1"/>
          </p:cNvSpPr>
          <p:nvPr>
            <p:ph type="body" idx="1"/>
          </p:nvPr>
        </p:nvSpPr>
        <p:spPr>
          <a:xfrm>
            <a:off x="1206500" y="82985"/>
            <a:ext cx="22510840" cy="12421532"/>
          </a:xfrm>
          <a:prstGeom prst="rect">
            <a:avLst/>
          </a:prstGeom>
        </p:spPr>
        <p:txBody>
          <a:bodyPr numCol="1" spcCol="38100"/>
          <a:lstStyle/>
          <a:p>
            <a:pPr marL="0" indent="0" defTabSz="1975054">
              <a:spcBef>
                <a:spcPts val="3600"/>
              </a:spcBef>
              <a:buSzTx/>
              <a:buNone/>
              <a:defRPr sz="3800"/>
            </a:pPr>
            <a:endParaRPr/>
          </a:p>
          <a:p>
            <a:pPr marL="0" indent="0" defTabSz="1975054">
              <a:spcBef>
                <a:spcPts val="3600"/>
              </a:spcBef>
              <a:buSzTx/>
              <a:buNone/>
              <a:defRPr sz="3800"/>
            </a:pPr>
            <a:r>
              <a:t>                                                         </a:t>
            </a:r>
            <a:r>
              <a:rPr sz="4000" b="1" u="sng"/>
              <a:t>Main Function:</a:t>
            </a:r>
          </a:p>
          <a:p>
            <a:pPr marL="493776" indent="-493776" defTabSz="1975054">
              <a:spcBef>
                <a:spcPts val="3600"/>
              </a:spcBef>
              <a:defRPr sz="3200"/>
            </a:pPr>
            <a:r>
              <a:t>Sample documents are provided in a vector called documents.</a:t>
            </a:r>
            <a:endParaRPr sz="3800"/>
          </a:p>
          <a:p>
            <a:pPr marL="493776" indent="-493776" defTabSz="1975054">
              <a:spcBef>
                <a:spcPts val="3600"/>
              </a:spcBef>
              <a:defRPr sz="3200"/>
            </a:pPr>
            <a:r>
              <a:t>TF-IDF is calculated for each document using the calculateTF, calculateIDF, and calculateTFIDF functions.</a:t>
            </a:r>
            <a:endParaRPr sz="3800"/>
          </a:p>
          <a:p>
            <a:pPr marL="493776" indent="-493776" defTabSz="1975054">
              <a:spcBef>
                <a:spcPts val="3600"/>
              </a:spcBef>
              <a:defRPr sz="3200"/>
            </a:pPr>
            <a:r>
              <a:t>The TF-IDF scores for each document are stored in tfidfDocuments.</a:t>
            </a:r>
            <a:endParaRPr sz="3800"/>
          </a:p>
          <a:p>
            <a:pPr marL="493776" indent="-493776" defTabSz="1975054">
              <a:spcBef>
                <a:spcPts val="3600"/>
              </a:spcBef>
              <a:defRPr sz="3200"/>
            </a:pPr>
            <a:r>
              <a:t>The TF-IDF scores for each document are then printed out.</a:t>
            </a:r>
            <a:endParaRPr sz="3800"/>
          </a:p>
          <a:p>
            <a:pPr marL="493776" indent="-493776" defTabSz="1975054">
              <a:spcBef>
                <a:spcPts val="3600"/>
              </a:spcBef>
              <a:defRPr sz="3800"/>
            </a:pPr>
            <a:endParaRPr sz="3800"/>
          </a:p>
          <a:p>
            <a:pPr marL="0" indent="0" algn="ctr" defTabSz="1975054">
              <a:spcBef>
                <a:spcPts val="3600"/>
              </a:spcBef>
              <a:buSzTx/>
              <a:buNone/>
              <a:defRPr sz="3800"/>
            </a:pPr>
            <a:r>
              <a:t>Overall, this demonstrates how to calculate TF-IDF scores for words in a collection of documents, which can be used for tasks like document categorization or information retrieval.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Features and Architecture"/>
          <p:cNvSpPr txBox="1">
            <a:spLocks noGrp="1"/>
          </p:cNvSpPr>
          <p:nvPr>
            <p:ph type="title"/>
          </p:nvPr>
        </p:nvSpPr>
        <p:spPr>
          <a:xfrm>
            <a:off x="4775451" y="6340466"/>
            <a:ext cx="21971002" cy="2878645"/>
          </a:xfrm>
          <a:prstGeom prst="rect">
            <a:avLst/>
          </a:prstGeom>
        </p:spPr>
        <p:txBody>
          <a:bodyPr/>
          <a:lstStyle>
            <a:lvl1pPr>
              <a:defRPr sz="9400" spc="-199"/>
            </a:lvl1pPr>
          </a:lstStyle>
          <a:p>
            <a:r>
              <a:t>Features and Architecture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xplaination of function that how different functions working and giving outputs…"/>
          <p:cNvSpPr txBox="1">
            <a:spLocks noGrp="1"/>
          </p:cNvSpPr>
          <p:nvPr>
            <p:ph type="body" idx="1"/>
          </p:nvPr>
        </p:nvSpPr>
        <p:spPr>
          <a:xfrm>
            <a:off x="1206500" y="934719"/>
            <a:ext cx="21971000" cy="11569798"/>
          </a:xfrm>
          <a:prstGeom prst="rect">
            <a:avLst/>
          </a:prstGeom>
        </p:spPr>
        <p:txBody>
          <a:bodyPr lIns="50800" tIns="50800" rIns="50800" bIns="50800" numCol="2" spcCol="1098550"/>
          <a:lstStyle/>
          <a:p>
            <a:pPr defTabSz="1609303">
              <a:lnSpc>
                <a:spcPct val="90000"/>
              </a:lnSpc>
              <a:spcBef>
                <a:spcPts val="2900"/>
              </a:spcBef>
              <a:defRPr sz="3100" b="0"/>
            </a:pPr>
            <a:r>
              <a:t>To differentiate between finance and medical documents using TF-IDF scores, you need a labeled dataset where each document is tagged with its respective category (finance or medical). Then, you can train a machine learning model using this labeled data to classify new documents into these categories based on their TF-IDF scores.</a:t>
            </a:r>
          </a:p>
          <a:p>
            <a:pPr defTabSz="1609303">
              <a:lnSpc>
                <a:spcPct val="90000"/>
              </a:lnSpc>
              <a:spcBef>
                <a:spcPts val="2900"/>
              </a:spcBef>
              <a:defRPr sz="3100" b="0"/>
            </a:pPr>
            <a:r>
              <a:t>             </a:t>
            </a:r>
            <a:r>
              <a:rPr sz="3700" b="1"/>
              <a:t>  </a:t>
            </a:r>
          </a:p>
          <a:p>
            <a:pPr defTabSz="1609303">
              <a:lnSpc>
                <a:spcPct val="90000"/>
              </a:lnSpc>
              <a:spcBef>
                <a:spcPts val="2900"/>
              </a:spcBef>
              <a:defRPr sz="3100" b="0"/>
            </a:pPr>
            <a:r>
              <a:rPr sz="3700" b="1"/>
              <a:t>                </a:t>
            </a:r>
            <a:r>
              <a:rPr sz="3700" b="1" u="sng"/>
              <a:t>Approach of this task:</a:t>
            </a:r>
          </a:p>
          <a:p>
            <a:pPr defTabSz="1609303">
              <a:lnSpc>
                <a:spcPct val="90000"/>
              </a:lnSpc>
              <a:spcBef>
                <a:spcPts val="2900"/>
              </a:spcBef>
              <a:defRPr sz="3100" b="0"/>
            </a:pPr>
            <a:endParaRPr sz="3700" b="1" u="sng"/>
          </a:p>
          <a:p>
            <a:pPr marL="402336" indent="-402336" defTabSz="1609303">
              <a:lnSpc>
                <a:spcPct val="90000"/>
              </a:lnSpc>
              <a:spcBef>
                <a:spcPts val="2900"/>
              </a:spcBef>
              <a:buSzPct val="123000"/>
              <a:buChar char="•"/>
              <a:defRPr sz="3100"/>
            </a:pPr>
            <a:r>
              <a:t>Data Collection</a:t>
            </a:r>
            <a:r>
              <a:rPr b="0"/>
              <a:t>: Gather a dataset containing a sufficient number of finance and medical documents. Each document should be labeled with its corresponding category.</a:t>
            </a:r>
          </a:p>
          <a:p>
            <a:pPr marL="402336" indent="-402336" defTabSz="1609303">
              <a:lnSpc>
                <a:spcPct val="90000"/>
              </a:lnSpc>
              <a:spcBef>
                <a:spcPts val="2900"/>
              </a:spcBef>
              <a:buSzPct val="123000"/>
              <a:buChar char="•"/>
              <a:defRPr sz="3100" b="0"/>
            </a:pPr>
            <a:endParaRPr b="0"/>
          </a:p>
          <a:p>
            <a:pPr marL="402336" indent="-402336" defTabSz="1609303">
              <a:lnSpc>
                <a:spcPct val="90000"/>
              </a:lnSpc>
              <a:spcBef>
                <a:spcPts val="2900"/>
              </a:spcBef>
              <a:buSzPct val="123000"/>
              <a:buChar char="•"/>
              <a:defRPr sz="3100"/>
            </a:pPr>
            <a:r>
              <a:t>Preprocessing</a:t>
            </a:r>
            <a:r>
              <a:rPr b="0"/>
              <a:t>: Preprocess the documents, including steps like tokenization, stop word removal, and stemming/lemmatization, to clean and normalize the text.</a:t>
            </a:r>
          </a:p>
          <a:p>
            <a:pPr marL="402336" indent="-402336" defTabSz="1609303">
              <a:lnSpc>
                <a:spcPct val="90000"/>
              </a:lnSpc>
              <a:spcBef>
                <a:spcPts val="2900"/>
              </a:spcBef>
              <a:buSzPct val="123000"/>
              <a:buChar char="•"/>
              <a:defRPr sz="3100" b="0"/>
            </a:pPr>
            <a:endParaRPr b="0"/>
          </a:p>
          <a:p>
            <a:pPr marL="402336" indent="-402336" defTabSz="1609303">
              <a:lnSpc>
                <a:spcPct val="90000"/>
              </a:lnSpc>
              <a:spcBef>
                <a:spcPts val="2900"/>
              </a:spcBef>
              <a:buSzPct val="123000"/>
              <a:buChar char="•"/>
              <a:defRPr sz="3100"/>
            </a:pPr>
            <a:r>
              <a:t>TF-IDF Calculation</a:t>
            </a:r>
            <a:r>
              <a:rPr b="0"/>
              <a:t>: Calculate the TF-IDF scores for each document in the dataset, similar to the code provided earlier.</a:t>
            </a:r>
          </a:p>
          <a:p>
            <a:pPr marL="402336" indent="-402336" defTabSz="1609303">
              <a:lnSpc>
                <a:spcPct val="90000"/>
              </a:lnSpc>
              <a:spcBef>
                <a:spcPts val="2900"/>
              </a:spcBef>
              <a:buSzPct val="123000"/>
              <a:buChar char="•"/>
              <a:defRPr sz="3100" b="0"/>
            </a:pPr>
            <a:endParaRPr b="0"/>
          </a:p>
          <a:p>
            <a:pPr marL="402336" indent="-402336" defTabSz="1609303">
              <a:lnSpc>
                <a:spcPct val="90000"/>
              </a:lnSpc>
              <a:spcBef>
                <a:spcPts val="2900"/>
              </a:spcBef>
              <a:buSzPct val="123000"/>
              <a:buChar char="•"/>
              <a:defRPr sz="3100"/>
            </a:pPr>
            <a:r>
              <a:t>Machine Learning Model Training</a:t>
            </a:r>
            <a:r>
              <a:rPr b="0"/>
              <a:t>: Train a machine learning model (e.g., Naive Bayes, SVM, or logistic regression) using the TF-IDF scores as features and the document categories as labels.</a:t>
            </a:r>
          </a:p>
          <a:p>
            <a:pPr marL="402336" indent="-402336" defTabSz="1609303">
              <a:lnSpc>
                <a:spcPct val="90000"/>
              </a:lnSpc>
              <a:spcBef>
                <a:spcPts val="2900"/>
              </a:spcBef>
              <a:buSzPct val="123000"/>
              <a:buChar char="•"/>
              <a:defRPr sz="3100" b="0"/>
            </a:pPr>
            <a:endParaRPr b="0"/>
          </a:p>
          <a:p>
            <a:pPr marL="402336" indent="-402336" defTabSz="1609303">
              <a:lnSpc>
                <a:spcPct val="90000"/>
              </a:lnSpc>
              <a:spcBef>
                <a:spcPts val="2900"/>
              </a:spcBef>
              <a:buSzPct val="123000"/>
              <a:buChar char="•"/>
              <a:defRPr sz="3100"/>
            </a:pPr>
            <a:r>
              <a:t>Model Evaluation</a:t>
            </a:r>
            <a:r>
              <a:rPr b="0"/>
              <a:t>: Evaluate the trained model using a separate validation dataset to assess its performance in classifying finance and medical documents accurately.</a:t>
            </a:r>
          </a:p>
          <a:p>
            <a:pPr marL="402336" indent="-402336" defTabSz="1609303">
              <a:lnSpc>
                <a:spcPct val="90000"/>
              </a:lnSpc>
              <a:spcBef>
                <a:spcPts val="2900"/>
              </a:spcBef>
              <a:buSzPct val="123000"/>
              <a:buChar char="•"/>
              <a:defRPr sz="3100" b="0"/>
            </a:pPr>
            <a:endParaRPr b="0"/>
          </a:p>
          <a:p>
            <a:pPr marL="402336" indent="-402336" defTabSz="1609303">
              <a:lnSpc>
                <a:spcPct val="90000"/>
              </a:lnSpc>
              <a:spcBef>
                <a:spcPts val="2900"/>
              </a:spcBef>
              <a:buSzPct val="123000"/>
              <a:buChar char="•"/>
              <a:defRPr sz="3100"/>
            </a:pPr>
            <a:r>
              <a:t>Prediction</a:t>
            </a:r>
            <a:r>
              <a:rPr b="0"/>
              <a:t>: Once the model is trained and evaluated, you can use it to predict the category of new, unseen documents by calculating their TF-IDF scores and passing them through the trained model.</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Example of the working"/>
          <p:cNvSpPr txBox="1">
            <a:spLocks noGrp="1"/>
          </p:cNvSpPr>
          <p:nvPr>
            <p:ph type="body" sz="half" idx="1"/>
          </p:nvPr>
        </p:nvSpPr>
        <p:spPr>
          <a:xfrm>
            <a:off x="1206500" y="4920843"/>
            <a:ext cx="21971000" cy="3874314"/>
          </a:xfrm>
          <a:prstGeom prst="rect">
            <a:avLst/>
          </a:prstGeom>
        </p:spPr>
        <p:txBody>
          <a:bodyPr/>
          <a:lstStyle>
            <a:lvl1pPr>
              <a:defRPr spc="-300"/>
            </a:lvl1pPr>
          </a:lstStyle>
          <a:p>
            <a:r>
              <a:t>Example of the working</a:t>
            </a:r>
          </a:p>
        </p:txBody>
      </p:sp>
    </p:spTree>
  </p:cSld>
  <p:clrMapOvr>
    <a:masterClrMapping/>
  </p:clrMapOvr>
  <p:transition spd="med"/>
</p:sld>
</file>

<file path=ppt/theme/theme1.xml><?xml version="1.0" encoding="utf-8"?>
<a:theme xmlns:a="http://schemas.openxmlformats.org/drawingml/2006/main" name="32_DynamicDark">
  <a:themeElements>
    <a:clrScheme name="32_DynamicDark">
      <a:dk1>
        <a:srgbClr val="000000"/>
      </a:dk1>
      <a:lt1>
        <a:srgbClr val="000000"/>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a:ea typeface="Helvetica"/>
        <a:cs typeface="Helvetica"/>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E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2_DynamicDark">
  <a:themeElements>
    <a:clrScheme name="32_DynamicDark">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a:ea typeface="Helvetica"/>
        <a:cs typeface="Helvetica"/>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E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1418</Words>
  <Application>Microsoft Office PowerPoint</Application>
  <PresentationFormat>Custom</PresentationFormat>
  <Paragraphs>119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Helvetica Neue</vt:lpstr>
      <vt:lpstr>Helvetica Neue Medium</vt:lpstr>
      <vt:lpstr>32_DynamicDark</vt:lpstr>
      <vt:lpstr>Hackathon Presentation</vt:lpstr>
      <vt:lpstr>Introduction to the team</vt:lpstr>
      <vt:lpstr>Problem Statement</vt:lpstr>
      <vt:lpstr>PowerPoint Presentation</vt:lpstr>
      <vt:lpstr>PowerPoint Presentation</vt:lpstr>
      <vt:lpstr>PowerPoint Presentation</vt:lpstr>
      <vt:lpstr>Features and Architecture</vt:lpstr>
      <vt:lpstr>PowerPoint Presentation</vt:lpstr>
      <vt:lpstr>PowerPoint Presentation</vt:lpstr>
      <vt:lpstr>Assuming we have two vectors, financeDocuments and medicalDocuments, containing finance and medical documents respectively.</vt:lpstr>
      <vt:lpstr>PowerPoint Presentation</vt:lpstr>
      <vt:lpstr>PowerPoint Presentation</vt:lpstr>
      <vt:lpstr>https://github.com/surajyadav1975fk/adobe-problem-statement-/blob/7781dc6f7ba14ea2b8cc1bdfcfab732dd2114c4d/code</vt:lpstr>
      <vt:lpstr>Impact</vt:lpstr>
      <vt:lpstr>                                Q&amp;A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suryansh123tomar@outlook.com</cp:lastModifiedBy>
  <cp:revision>1</cp:revision>
  <dcterms:modified xsi:type="dcterms:W3CDTF">2024-06-28T10:55:10Z</dcterms:modified>
</cp:coreProperties>
</file>